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6858000" cy="9144000"/>
  <p:embeddedFontLst>
    <p:embeddedFont>
      <p:font typeface="Garamond"/>
      <p:regular r:id="rId40"/>
      <p:bold r:id="rId41"/>
      <p:italic r:id="rId42"/>
      <p:boldItalic r:id="rId43"/>
    </p:embeddedFont>
    <p:embeddedFont>
      <p:font typeface="Montserrat"/>
      <p:regular r:id="rId44"/>
      <p:bold r:id="rId45"/>
      <p:italic r:id="rId46"/>
      <p:boldItalic r:id="rId47"/>
    </p:embeddedFont>
    <p:embeddedFont>
      <p:font typeface="Dancing Script"/>
      <p:regular r:id="rId48"/>
      <p:bold r:id="rId49"/>
    </p:embeddedFont>
    <p:embeddedFont>
      <p:font typeface="Cambria Math"/>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1" roundtripDataSignature="AMtx7mgLPUXr/pOP5M/TGb72OqMiIfnC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9753DD-FD1A-4DD6-A624-D2B76EB5C03C}">
  <a:tblStyle styleId="{1C9753DD-FD1A-4DD6-A624-D2B76EB5C03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10DA10C-0939-41C3-A177-8E62C2515D8E}"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Garamond-regular.fntdata"/><Relationship Id="rId42" Type="http://schemas.openxmlformats.org/officeDocument/2006/relationships/font" Target="fonts/Garamond-italic.fntdata"/><Relationship Id="rId41" Type="http://schemas.openxmlformats.org/officeDocument/2006/relationships/font" Target="fonts/Garamond-bold.fntdata"/><Relationship Id="rId44" Type="http://schemas.openxmlformats.org/officeDocument/2006/relationships/font" Target="fonts/Montserrat-regular.fntdata"/><Relationship Id="rId43" Type="http://schemas.openxmlformats.org/officeDocument/2006/relationships/font" Target="fonts/Garamond-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DancingScript-regular.fntdata"/><Relationship Id="rId47" Type="http://schemas.openxmlformats.org/officeDocument/2006/relationships/font" Target="fonts/Montserrat-boldItalic.fntdata"/><Relationship Id="rId49" Type="http://schemas.openxmlformats.org/officeDocument/2006/relationships/font" Target="fonts/DancingScrip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CambriaMath-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087ca425ef_6_20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087ca425ef_6_20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087ca425ef_6_20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087ca425ef_6_1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2087ca425ef_6_1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AU" sz="1200" u="sng">
                <a:latin typeface="Arial"/>
                <a:ea typeface="Arial"/>
                <a:cs typeface="Arial"/>
                <a:sym typeface="Arial"/>
              </a:rPr>
              <a:t>Extend ideas</a:t>
            </a:r>
            <a:r>
              <a:rPr b="1" lang="en-AU" sz="1200">
                <a:latin typeface="Arial"/>
                <a:ea typeface="Arial"/>
                <a:cs typeface="Arial"/>
                <a:sym typeface="Arial"/>
              </a:rPr>
              <a:t>:</a:t>
            </a:r>
            <a:endParaRPr/>
          </a:p>
          <a:p>
            <a:pPr indent="-285750" lvl="0" marL="285750" rtl="0" algn="l">
              <a:lnSpc>
                <a:spcPct val="100000"/>
              </a:lnSpc>
              <a:spcBef>
                <a:spcPts val="0"/>
              </a:spcBef>
              <a:spcAft>
                <a:spcPts val="0"/>
              </a:spcAft>
              <a:buSzPts val="1400"/>
              <a:buFont typeface="Arial"/>
              <a:buChar char="•"/>
            </a:pPr>
            <a:r>
              <a:rPr lang="en-AU" sz="1200">
                <a:latin typeface="Arial"/>
                <a:ea typeface="Arial"/>
                <a:cs typeface="Arial"/>
                <a:sym typeface="Arial"/>
              </a:rPr>
              <a:t>Play more rounds</a:t>
            </a:r>
            <a:endParaRPr/>
          </a:p>
          <a:p>
            <a:pPr indent="-285750" lvl="0" marL="285750" rtl="0" algn="l">
              <a:lnSpc>
                <a:spcPct val="100000"/>
              </a:lnSpc>
              <a:spcBef>
                <a:spcPts val="0"/>
              </a:spcBef>
              <a:spcAft>
                <a:spcPts val="0"/>
              </a:spcAft>
              <a:buSzPts val="1400"/>
              <a:buFont typeface="Arial"/>
              <a:buChar char="•"/>
            </a:pPr>
            <a:r>
              <a:rPr lang="en-AU" sz="1200">
                <a:latin typeface="Arial"/>
                <a:ea typeface="Arial"/>
                <a:cs typeface="Arial"/>
                <a:sym typeface="Arial"/>
              </a:rPr>
              <a:t>Roll 2 dice, 3 dice</a:t>
            </a:r>
            <a:endParaRPr/>
          </a:p>
          <a:p>
            <a:pPr indent="-285750" lvl="0" marL="285750" rtl="0" algn="l">
              <a:lnSpc>
                <a:spcPct val="100000"/>
              </a:lnSpc>
              <a:spcBef>
                <a:spcPts val="0"/>
              </a:spcBef>
              <a:spcAft>
                <a:spcPts val="0"/>
              </a:spcAft>
              <a:buSzPts val="1400"/>
              <a:buFont typeface="Arial"/>
              <a:buChar char="•"/>
            </a:pPr>
            <a:r>
              <a:rPr lang="en-AU" sz="1200">
                <a:latin typeface="Arial"/>
                <a:ea typeface="Arial"/>
                <a:cs typeface="Arial"/>
                <a:sym typeface="Arial"/>
              </a:rPr>
              <a:t>Use fractions or decimal dice</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10-sided dice, spinner</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Multiply the dice</a:t>
            </a:r>
            <a:endParaRPr/>
          </a:p>
          <a:p>
            <a:pPr indent="-285750" lvl="0" marL="285750" rtl="0" algn="l">
              <a:lnSpc>
                <a:spcPct val="100000"/>
              </a:lnSpc>
              <a:spcBef>
                <a:spcPts val="0"/>
              </a:spcBef>
              <a:spcAft>
                <a:spcPts val="0"/>
              </a:spcAft>
              <a:buSzPts val="1400"/>
              <a:buFont typeface="Arial"/>
              <a:buChar char="•"/>
            </a:pPr>
            <a:r>
              <a:rPr b="1" lang="en-AU" sz="1200">
                <a:solidFill>
                  <a:schemeClr val="dk1"/>
                </a:solidFill>
                <a:latin typeface="Arial"/>
                <a:ea typeface="Arial"/>
                <a:cs typeface="Arial"/>
                <a:sym typeface="Arial"/>
              </a:rPr>
              <a:t>Explore </a:t>
            </a:r>
            <a:r>
              <a:rPr b="1" i="0" lang="en-AU" sz="1200">
                <a:solidFill>
                  <a:schemeClr val="dk1"/>
                </a:solidFill>
                <a:latin typeface="Arial"/>
                <a:ea typeface="Arial"/>
                <a:cs typeface="Arial"/>
                <a:sym typeface="Arial"/>
              </a:rPr>
              <a:t>concepts of probability</a:t>
            </a:r>
            <a:endParaRPr b="1"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AU" sz="1200" u="sng">
                <a:solidFill>
                  <a:schemeClr val="dk1"/>
                </a:solidFill>
                <a:latin typeface="Arial"/>
                <a:ea typeface="Arial"/>
                <a:cs typeface="Arial"/>
                <a:sym typeface="Arial"/>
              </a:rPr>
              <a:t>Enable ideas:</a:t>
            </a:r>
            <a:endParaRPr/>
          </a:p>
          <a:p>
            <a:pPr indent="-285750" lvl="0" marL="285750" marR="0" rtl="0" algn="l">
              <a:lnSpc>
                <a:spcPct val="100000"/>
              </a:lnSpc>
              <a:spcBef>
                <a:spcPts val="0"/>
              </a:spcBef>
              <a:spcAft>
                <a:spcPts val="0"/>
              </a:spcAft>
              <a:buClr>
                <a:srgbClr val="000000"/>
              </a:buClr>
              <a:buSzPts val="1200"/>
              <a:buFont typeface="Arial"/>
              <a:buChar char="•"/>
            </a:pPr>
            <a:r>
              <a:rPr lang="en-AU" sz="1200" cap="none" strike="noStrike">
                <a:solidFill>
                  <a:schemeClr val="dk1"/>
                </a:solidFill>
                <a:latin typeface="Arial"/>
                <a:ea typeface="Arial"/>
                <a:cs typeface="Arial"/>
                <a:sym typeface="Arial"/>
              </a:rPr>
              <a:t>Use ma</a:t>
            </a:r>
            <a:r>
              <a:rPr lang="en-AU" sz="1200">
                <a:solidFill>
                  <a:schemeClr val="dk1"/>
                </a:solidFill>
                <a:latin typeface="Arial"/>
                <a:ea typeface="Arial"/>
                <a:cs typeface="Arial"/>
                <a:sym typeface="Arial"/>
              </a:rPr>
              <a:t>nipulatives/drawings to assist with adding/counting on</a:t>
            </a:r>
            <a:endParaRPr/>
          </a:p>
          <a:p>
            <a:pPr indent="-285750" lvl="0" marL="285750" marR="0" rtl="0" algn="l">
              <a:lnSpc>
                <a:spcPct val="100000"/>
              </a:lnSpc>
              <a:spcBef>
                <a:spcPts val="0"/>
              </a:spcBef>
              <a:spcAft>
                <a:spcPts val="0"/>
              </a:spcAft>
              <a:buClr>
                <a:srgbClr val="000000"/>
              </a:buClr>
              <a:buSzPts val="1200"/>
              <a:buFont typeface="Arial"/>
              <a:buChar char="•"/>
            </a:pPr>
            <a:r>
              <a:rPr lang="en-AU" sz="1200" cap="none" strike="noStrike">
                <a:solidFill>
                  <a:schemeClr val="dk1"/>
                </a:solidFill>
                <a:latin typeface="Arial"/>
                <a:ea typeface="Arial"/>
                <a:cs typeface="Arial"/>
                <a:sym typeface="Arial"/>
              </a:rPr>
              <a:t>Use</a:t>
            </a:r>
            <a:r>
              <a:rPr lang="en-AU" sz="1200">
                <a:solidFill>
                  <a:schemeClr val="dk1"/>
                </a:solidFill>
                <a:latin typeface="Arial"/>
                <a:ea typeface="Arial"/>
                <a:cs typeface="Arial"/>
                <a:sym typeface="Arial"/>
              </a:rPr>
              <a:t> </a:t>
            </a:r>
            <a:r>
              <a:rPr b="1" lang="en-AU" sz="1200">
                <a:solidFill>
                  <a:schemeClr val="dk1"/>
                </a:solidFill>
                <a:latin typeface="Arial"/>
                <a:ea typeface="Arial"/>
                <a:cs typeface="Arial"/>
                <a:sym typeface="Arial"/>
              </a:rPr>
              <a:t>six</a:t>
            </a:r>
            <a:r>
              <a:rPr lang="en-AU" sz="1200">
                <a:solidFill>
                  <a:schemeClr val="dk1"/>
                </a:solidFill>
                <a:latin typeface="Arial"/>
                <a:ea typeface="Arial"/>
                <a:cs typeface="Arial"/>
                <a:sym typeface="Arial"/>
              </a:rPr>
              <a:t> as the “bad” number (addition qith numbers 1-5 only)</a:t>
            </a:r>
            <a:endParaRPr sz="1200"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1" name="Google Shape;311;g2087ca425ef_6_1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087ca425ef_6_1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2087ca425ef_6_1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AU" sz="1200" u="sng">
                <a:latin typeface="Arial"/>
                <a:ea typeface="Arial"/>
                <a:cs typeface="Arial"/>
                <a:sym typeface="Arial"/>
              </a:rPr>
              <a:t>Extend d enable ideas</a:t>
            </a:r>
            <a:r>
              <a:rPr b="1" lang="en-AU" sz="1200">
                <a:latin typeface="Arial"/>
                <a:ea typeface="Arial"/>
                <a:cs typeface="Arial"/>
                <a:sym typeface="Arial"/>
              </a:rPr>
              <a:t>:</a:t>
            </a:r>
            <a:endParaRPr/>
          </a:p>
          <a:p>
            <a:pPr indent="-342900" lvl="0" marL="342900" rtl="0" algn="l">
              <a:lnSpc>
                <a:spcPct val="100000"/>
              </a:lnSpc>
              <a:spcBef>
                <a:spcPts val="0"/>
              </a:spcBef>
              <a:spcAft>
                <a:spcPts val="0"/>
              </a:spcAft>
              <a:buSzPts val="1400"/>
              <a:buFont typeface="Arial"/>
              <a:buAutoNum type="arabicPeriod"/>
            </a:pPr>
            <a:r>
              <a:rPr i="1" lang="en-AU" sz="1200">
                <a:solidFill>
                  <a:schemeClr val="dk1"/>
                </a:solidFill>
                <a:latin typeface="Arial"/>
                <a:ea typeface="Arial"/>
                <a:cs typeface="Arial"/>
                <a:sym typeface="Arial"/>
              </a:rPr>
              <a:t>The banker can give incorrect amounts to keep pair vigilant</a:t>
            </a:r>
            <a:endParaRPr/>
          </a:p>
          <a:p>
            <a:pPr indent="-342900" lvl="0" marL="342900" rtl="0" algn="l">
              <a:lnSpc>
                <a:spcPct val="100000"/>
              </a:lnSpc>
              <a:spcBef>
                <a:spcPts val="0"/>
              </a:spcBef>
              <a:spcAft>
                <a:spcPts val="0"/>
              </a:spcAft>
              <a:buSzPts val="1400"/>
              <a:buFont typeface="Arial"/>
              <a:buAutoNum type="arabicPeriod"/>
            </a:pPr>
            <a:r>
              <a:rPr b="0" i="1" lang="en-AU" sz="1200" u="none" cap="none" strike="noStrike">
                <a:solidFill>
                  <a:schemeClr val="dk1"/>
                </a:solidFill>
                <a:latin typeface="Arial"/>
                <a:ea typeface="Arial"/>
                <a:cs typeface="Arial"/>
                <a:sym typeface="Arial"/>
              </a:rPr>
              <a:t>Start with 3 or 4 yellow hexagon s and dice rolls subtract with this – decompose</a:t>
            </a:r>
            <a:endParaRPr/>
          </a:p>
          <a:p>
            <a:pPr indent="-342900" lvl="0" marL="342900" rtl="0" algn="l">
              <a:lnSpc>
                <a:spcPct val="100000"/>
              </a:lnSpc>
              <a:spcBef>
                <a:spcPts val="0"/>
              </a:spcBef>
              <a:spcAft>
                <a:spcPts val="0"/>
              </a:spcAft>
              <a:buSzPts val="1400"/>
              <a:buFont typeface="Arial"/>
              <a:buAutoNum type="arabicPeriod"/>
            </a:pPr>
            <a:r>
              <a:rPr i="1" lang="en-AU" sz="1200">
                <a:solidFill>
                  <a:schemeClr val="dk1"/>
                </a:solidFill>
                <a:latin typeface="Arial"/>
                <a:ea typeface="Arial"/>
                <a:cs typeface="Arial"/>
                <a:sym typeface="Arial"/>
              </a:rPr>
              <a:t>Students invited to come up with new variations</a:t>
            </a:r>
            <a:endParaRPr b="0" i="1"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37" name="Google Shape;337;g2087ca425ef_6_12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087ca425ef_6_1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2087ca425ef_6_1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400"/>
              <a:buFont typeface="Arial"/>
              <a:buAutoNum type="arabicPeriod"/>
            </a:pPr>
            <a:r>
              <a:rPr i="1" lang="en-AU" sz="1200">
                <a:solidFill>
                  <a:schemeClr val="dk1"/>
                </a:solidFill>
                <a:latin typeface="Arial"/>
                <a:ea typeface="Arial"/>
                <a:cs typeface="Arial"/>
                <a:sym typeface="Arial"/>
              </a:rPr>
              <a:t>Today the trapezium is worth 1. Your target number is 8</a:t>
            </a:r>
            <a:endParaRPr/>
          </a:p>
          <a:p>
            <a:pPr indent="-342900" lvl="0" marL="342900" rtl="0" algn="l">
              <a:lnSpc>
                <a:spcPct val="100000"/>
              </a:lnSpc>
              <a:spcBef>
                <a:spcPts val="0"/>
              </a:spcBef>
              <a:spcAft>
                <a:spcPts val="0"/>
              </a:spcAft>
              <a:buSzPts val="1400"/>
              <a:buFont typeface="Arial"/>
              <a:buAutoNum type="arabicPeriod"/>
            </a:pPr>
            <a:r>
              <a:rPr b="0" i="1" lang="en-AU" sz="1200" u="none" cap="none" strike="noStrike">
                <a:solidFill>
                  <a:schemeClr val="dk1"/>
                </a:solidFill>
                <a:latin typeface="Arial"/>
                <a:ea typeface="Arial"/>
                <a:cs typeface="Arial"/>
                <a:sym typeface="Arial"/>
              </a:rPr>
              <a:t>Today the  triangle is worth </a:t>
            </a:r>
            <a:r>
              <a:rPr b="0" i="0" lang="en-AU" sz="1200" u="none" cap="none" strike="noStrike">
                <a:solidFill>
                  <a:schemeClr val="dk1"/>
                </a:solidFill>
                <a:latin typeface="Cambria Math"/>
                <a:ea typeface="Cambria Math"/>
                <a:cs typeface="Cambria Math"/>
                <a:sym typeface="Cambria Math"/>
              </a:rPr>
              <a:t>1/2</a:t>
            </a:r>
            <a:r>
              <a:rPr b="0" i="1" lang="en-AU" sz="1200" u="none" cap="none" strike="noStrike">
                <a:solidFill>
                  <a:schemeClr val="dk1"/>
                </a:solidFill>
                <a:latin typeface="Arial"/>
                <a:ea typeface="Arial"/>
                <a:cs typeface="Arial"/>
                <a:sym typeface="Arial"/>
              </a:rPr>
              <a:t>. </a:t>
            </a:r>
            <a:r>
              <a:rPr i="1" lang="en-AU" sz="1200">
                <a:solidFill>
                  <a:schemeClr val="dk1"/>
                </a:solidFill>
                <a:latin typeface="Arial"/>
                <a:ea typeface="Arial"/>
                <a:cs typeface="Arial"/>
                <a:sym typeface="Arial"/>
              </a:rPr>
              <a:t> Your target number is 4</a:t>
            </a:r>
            <a:r>
              <a:rPr b="0" i="0" lang="en-AU" sz="1200">
                <a:solidFill>
                  <a:schemeClr val="dk1"/>
                </a:solidFill>
                <a:latin typeface="Cambria Math"/>
                <a:ea typeface="Cambria Math"/>
                <a:cs typeface="Cambria Math"/>
                <a:sym typeface="Cambria Math"/>
              </a:rPr>
              <a:t>1/2</a:t>
            </a:r>
            <a:endParaRPr b="0" i="1" sz="1200" u="none" cap="none" strike="noStrike">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Font typeface="Arial"/>
              <a:buAutoNum type="arabicPeriod"/>
            </a:pPr>
            <a:r>
              <a:rPr i="1" lang="en-AU" sz="1200">
                <a:solidFill>
                  <a:schemeClr val="dk1"/>
                </a:solidFill>
                <a:latin typeface="Arial"/>
                <a:ea typeface="Arial"/>
                <a:cs typeface="Arial"/>
                <a:sym typeface="Arial"/>
              </a:rPr>
              <a:t>Build a shape worth </a:t>
            </a:r>
            <a:r>
              <a:rPr b="0" i="0" lang="en-AU" sz="1200">
                <a:solidFill>
                  <a:schemeClr val="dk1"/>
                </a:solidFill>
                <a:latin typeface="Cambria Math"/>
                <a:ea typeface="Cambria Math"/>
                <a:cs typeface="Cambria Math"/>
                <a:sym typeface="Cambria Math"/>
              </a:rPr>
              <a:t>𝑥  </a:t>
            </a:r>
            <a:r>
              <a:rPr b="0" i="1" lang="en-AU" sz="1200">
                <a:solidFill>
                  <a:schemeClr val="dk1"/>
                </a:solidFill>
                <a:latin typeface="Arial"/>
                <a:ea typeface="Arial"/>
                <a:cs typeface="Arial"/>
                <a:sym typeface="Arial"/>
              </a:rPr>
              <a:t>in 6 shapes</a:t>
            </a:r>
            <a:r>
              <a:rPr b="0" i="1" lang="en-AU"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60" name="Google Shape;360;g2087ca425ef_6_1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087ca425ef_6_1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2087ca425ef_6_1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sz="16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AU" sz="1600" u="sng">
                <a:solidFill>
                  <a:schemeClr val="dk1"/>
                </a:solidFill>
              </a:rPr>
              <a:t>Extend and enable ideas?</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chemeClr val="accent6"/>
                </a:solidFill>
                <a:latin typeface="Arial"/>
                <a:ea typeface="Arial"/>
                <a:cs typeface="Arial"/>
                <a:sym typeface="Arial"/>
              </a:rPr>
              <a:t>Changing numbers- 2-digit, 3-digit, fractions, decimals</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chemeClr val="accent6"/>
                </a:solidFill>
                <a:latin typeface="Arial"/>
                <a:ea typeface="Arial"/>
                <a:cs typeface="Arial"/>
                <a:sym typeface="Arial"/>
              </a:rPr>
              <a:t>Changing values – double, halve, x10, ÷10, negative</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chemeClr val="accent6"/>
                </a:solidFill>
                <a:latin typeface="Arial"/>
                <a:ea typeface="Arial"/>
                <a:cs typeface="Arial"/>
                <a:sym typeface="Arial"/>
              </a:rPr>
              <a:t>Immediate prompts- “no dart in the same quadrant”, “one arrow today subtracts a number”, “multiply the dart totals together”, “create your own board, own game”</a:t>
            </a:r>
            <a:endParaRPr/>
          </a:p>
          <a:p>
            <a:pPr indent="-285750" lvl="0" marL="285750" rtl="0" algn="l">
              <a:lnSpc>
                <a:spcPct val="100000"/>
              </a:lnSpc>
              <a:spcBef>
                <a:spcPts val="0"/>
              </a:spcBef>
              <a:spcAft>
                <a:spcPts val="0"/>
              </a:spcAft>
              <a:buSzPts val="1400"/>
              <a:buFont typeface="Arial"/>
              <a:buChar char="•"/>
            </a:pPr>
            <a:r>
              <a:rPr b="1" lang="en-AU" sz="1200">
                <a:solidFill>
                  <a:srgbClr val="00B0F0"/>
                </a:solidFill>
                <a:latin typeface="Arial"/>
                <a:ea typeface="Arial"/>
                <a:cs typeface="Arial"/>
                <a:sym typeface="Arial"/>
              </a:rPr>
              <a:t>Get your learners to create their own and take them home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78" name="Google Shape;378;g2087ca425ef_6_1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087ca425ef_6_1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2087ca425ef_6_1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sz="16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AU" sz="1600" u="sng">
                <a:solidFill>
                  <a:schemeClr val="dk1"/>
                </a:solidFill>
              </a:rPr>
              <a:t>Extend and enable ideas?</a:t>
            </a:r>
            <a:endParaRPr/>
          </a:p>
          <a:p>
            <a:pPr indent="-228600" lvl="0" marL="457200" rtl="0" algn="l">
              <a:lnSpc>
                <a:spcPct val="100000"/>
              </a:lnSpc>
              <a:spcBef>
                <a:spcPts val="0"/>
              </a:spcBef>
              <a:spcAft>
                <a:spcPts val="0"/>
              </a:spcAft>
              <a:buSzPts val="1400"/>
              <a:buFont typeface="Arial"/>
              <a:buChar char="•"/>
            </a:pPr>
            <a:r>
              <a:rPr lang="en-AU"/>
              <a:t>Changing the dice values – multiples of 10, </a:t>
            </a:r>
            <a:endParaRPr/>
          </a:p>
        </p:txBody>
      </p:sp>
      <p:sp>
        <p:nvSpPr>
          <p:cNvPr id="401" name="Google Shape;401;g2087ca425ef_6_12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087ca425ef_6_1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2087ca425ef_6_1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sz="16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AU" sz="1600" u="sng">
                <a:solidFill>
                  <a:schemeClr val="dk1"/>
                </a:solidFill>
              </a:rPr>
              <a:t>Extend and enable ideas?</a:t>
            </a:r>
            <a:endParaRPr/>
          </a:p>
          <a:p>
            <a:pPr indent="-228600" lvl="0" marL="457200" rtl="0" algn="l">
              <a:lnSpc>
                <a:spcPct val="100000"/>
              </a:lnSpc>
              <a:spcBef>
                <a:spcPts val="0"/>
              </a:spcBef>
              <a:spcAft>
                <a:spcPts val="0"/>
              </a:spcAft>
              <a:buSzPts val="1400"/>
              <a:buFont typeface="Arial"/>
              <a:buChar char="•"/>
            </a:pPr>
            <a:r>
              <a:rPr lang="en-AU"/>
              <a:t>Change the ladder values and use 1-10 dice values</a:t>
            </a:r>
            <a:endParaRPr/>
          </a:p>
          <a:p>
            <a:pPr indent="-139700" lvl="0" marL="457200" rtl="0" algn="l">
              <a:lnSpc>
                <a:spcPct val="100000"/>
              </a:lnSpc>
              <a:spcBef>
                <a:spcPts val="0"/>
              </a:spcBef>
              <a:spcAft>
                <a:spcPts val="0"/>
              </a:spcAft>
              <a:buSzPts val="1400"/>
              <a:buFont typeface="Arial"/>
              <a:buNone/>
            </a:pPr>
            <a:r>
              <a:t/>
            </a:r>
            <a:endParaRPr/>
          </a:p>
        </p:txBody>
      </p:sp>
      <p:sp>
        <p:nvSpPr>
          <p:cNvPr id="422" name="Google Shape;422;g2087ca425ef_6_1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087ca425ef_6_1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2087ca425ef_6_12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AU" sz="1600" u="sng">
                <a:solidFill>
                  <a:schemeClr val="dk1"/>
                </a:solidFill>
              </a:rPr>
              <a:t>Extend and enable ideas?</a:t>
            </a:r>
            <a:endParaRPr/>
          </a:p>
          <a:p>
            <a:pPr indent="-228600" lvl="0" marL="457200" marR="0" rtl="0" algn="l">
              <a:lnSpc>
                <a:spcPct val="100000"/>
              </a:lnSpc>
              <a:spcBef>
                <a:spcPts val="0"/>
              </a:spcBef>
              <a:spcAft>
                <a:spcPts val="0"/>
              </a:spcAft>
              <a:buClr>
                <a:srgbClr val="000000"/>
              </a:buClr>
              <a:buSzPts val="1400"/>
              <a:buFont typeface="Arial"/>
              <a:buNone/>
            </a:pPr>
            <a:r>
              <a:rPr lang="en-AU" sz="1400" u="none">
                <a:solidFill>
                  <a:schemeClr val="dk1"/>
                </a:solidFill>
                <a:latin typeface="Arial"/>
                <a:ea typeface="Arial"/>
                <a:cs typeface="Arial"/>
                <a:sym typeface="Arial"/>
              </a:rPr>
              <a:t>10 sided dice</a:t>
            </a:r>
            <a:endParaRPr sz="14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AU" sz="1400">
                <a:latin typeface="Arial"/>
                <a:ea typeface="Arial"/>
                <a:cs typeface="Arial"/>
                <a:sym typeface="Arial"/>
              </a:rPr>
              <a:t>Change the scale to u</a:t>
            </a:r>
            <a:r>
              <a:rPr lang="en-AU" sz="1400" u="none">
                <a:solidFill>
                  <a:schemeClr val="dk1"/>
                </a:solidFill>
                <a:latin typeface="Arial"/>
                <a:ea typeface="Arial"/>
                <a:cs typeface="Arial"/>
                <a:sym typeface="Arial"/>
              </a:rPr>
              <a:t>se decimals or fractions</a:t>
            </a:r>
            <a:endParaRPr sz="1400" u="non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AU" sz="1400">
                <a:latin typeface="Arial"/>
                <a:ea typeface="Arial"/>
                <a:cs typeface="Arial"/>
                <a:sym typeface="Arial"/>
              </a:rPr>
              <a:t>Include questions on probability of outcomes</a:t>
            </a:r>
            <a:endParaRPr sz="14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AU" sz="1400" u="none">
                <a:solidFill>
                  <a:schemeClr val="dk1"/>
                </a:solidFill>
                <a:latin typeface="Arial"/>
                <a:ea typeface="Arial"/>
                <a:cs typeface="Arial"/>
                <a:sym typeface="Arial"/>
              </a:rPr>
              <a:t>Use 3 dice </a:t>
            </a:r>
            <a:r>
              <a:rPr lang="en-AU" sz="1400">
                <a:latin typeface="Arial"/>
                <a:ea typeface="Arial"/>
                <a:cs typeface="Arial"/>
                <a:sym typeface="Arial"/>
              </a:rPr>
              <a:t>for</a:t>
            </a:r>
            <a:r>
              <a:rPr lang="en-AU" sz="1400" u="none">
                <a:solidFill>
                  <a:schemeClr val="dk1"/>
                </a:solidFill>
                <a:latin typeface="Arial"/>
                <a:ea typeface="Arial"/>
                <a:cs typeface="Arial"/>
                <a:sym typeface="Arial"/>
              </a:rPr>
              <a:t> 3 digit numbers on a 1-100 line or number board</a:t>
            </a:r>
            <a:r>
              <a:rPr i="1" lang="en-AU" sz="1400" u="sng">
                <a:latin typeface="Arial"/>
                <a:ea typeface="Arial"/>
                <a:cs typeface="Arial"/>
                <a:sym typeface="Arial"/>
              </a:rPr>
              <a:t>\</a:t>
            </a:r>
            <a:endParaRPr i="1" sz="1400" u="sng">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AU" sz="1400">
                <a:latin typeface="Arial"/>
                <a:ea typeface="Arial"/>
                <a:cs typeface="Arial"/>
                <a:sym typeface="Arial"/>
              </a:rPr>
              <a:t>Students create their own rules for when they want cross out a number that already exists.</a:t>
            </a:r>
            <a:endParaRPr sz="14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33" name="Google Shape;433;g2087ca425ef_6_12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087ca425ef_6_1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087ca425ef_6_1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sz="16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AU" sz="1600" u="sng">
                <a:solidFill>
                  <a:schemeClr val="dk1"/>
                </a:solidFill>
              </a:rPr>
              <a:t>Extend and enable ideas?</a:t>
            </a:r>
            <a:endParaRPr/>
          </a:p>
          <a:p>
            <a:pPr indent="-228600" lvl="0" marL="457200" marR="0" rtl="0" algn="l">
              <a:lnSpc>
                <a:spcPct val="100000"/>
              </a:lnSpc>
              <a:spcBef>
                <a:spcPts val="0"/>
              </a:spcBef>
              <a:spcAft>
                <a:spcPts val="0"/>
              </a:spcAft>
              <a:buClr>
                <a:srgbClr val="000000"/>
              </a:buClr>
              <a:buSzPts val="1400"/>
              <a:buFont typeface="Arial"/>
              <a:buNone/>
            </a:pPr>
            <a:r>
              <a:rPr b="0" lang="en-AU" sz="1600" u="sng">
                <a:solidFill>
                  <a:schemeClr val="dk1"/>
                </a:solidFill>
              </a:rPr>
              <a:t>Change the numbers in the grid and on the number line</a:t>
            </a:r>
            <a:endParaRPr/>
          </a:p>
          <a:p>
            <a:pPr indent="-139700" lvl="0" marL="457200" rtl="0" algn="l">
              <a:lnSpc>
                <a:spcPct val="100000"/>
              </a:lnSpc>
              <a:spcBef>
                <a:spcPts val="0"/>
              </a:spcBef>
              <a:spcAft>
                <a:spcPts val="0"/>
              </a:spcAft>
              <a:buSzPts val="1400"/>
              <a:buFont typeface="Arial"/>
              <a:buNone/>
            </a:pPr>
            <a:r>
              <a:t/>
            </a:r>
            <a:endParaRPr/>
          </a:p>
        </p:txBody>
      </p:sp>
      <p:sp>
        <p:nvSpPr>
          <p:cNvPr id="470" name="Google Shape;470;g2087ca425ef_6_13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087ca425ef_6_1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2087ca425ef_6_1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sz="16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AU" sz="1600" u="sng">
                <a:solidFill>
                  <a:schemeClr val="dk1"/>
                </a:solidFill>
              </a:rPr>
              <a:t>Extend and enable ideas?</a:t>
            </a:r>
            <a:endParaRPr/>
          </a:p>
          <a:p>
            <a:pPr indent="0" lvl="0" marL="0" marR="0" rtl="0" algn="l">
              <a:lnSpc>
                <a:spcPct val="100000"/>
              </a:lnSpc>
              <a:spcBef>
                <a:spcPts val="0"/>
              </a:spcBef>
              <a:spcAft>
                <a:spcPts val="0"/>
              </a:spcAft>
              <a:buClr>
                <a:srgbClr val="000000"/>
              </a:buClr>
              <a:buSzPts val="1200"/>
              <a:buFont typeface="Arial"/>
              <a:buNone/>
            </a:pPr>
            <a:r>
              <a:rPr i="1" lang="en-AU" sz="1200">
                <a:solidFill>
                  <a:schemeClr val="dk1"/>
                </a:solidFill>
                <a:latin typeface="Arial"/>
                <a:ea typeface="Arial"/>
                <a:cs typeface="Arial"/>
                <a:sym typeface="Arial"/>
              </a:rPr>
              <a:t>Change dice – 6 sided, 4 sided, 8 sided, 12 sided</a:t>
            </a:r>
            <a:endParaRPr/>
          </a:p>
          <a:p>
            <a:pPr indent="0" lvl="0" marL="0" marR="0" rtl="0" algn="l">
              <a:lnSpc>
                <a:spcPct val="100000"/>
              </a:lnSpc>
              <a:spcBef>
                <a:spcPts val="0"/>
              </a:spcBef>
              <a:spcAft>
                <a:spcPts val="0"/>
              </a:spcAft>
              <a:buClr>
                <a:srgbClr val="000000"/>
              </a:buClr>
              <a:buSzPts val="1200"/>
              <a:buFont typeface="Arial"/>
              <a:buNone/>
            </a:pPr>
            <a:r>
              <a:rPr b="0" i="1" lang="en-AU" sz="1200" u="none" cap="none" strike="noStrike">
                <a:solidFill>
                  <a:schemeClr val="dk1"/>
                </a:solidFill>
                <a:latin typeface="Arial"/>
                <a:ea typeface="Arial"/>
                <a:cs typeface="Arial"/>
                <a:sym typeface="Arial"/>
              </a:rPr>
              <a:t>Change operation – difference betwen numbers, sum of numbers</a:t>
            </a:r>
            <a:endParaRPr/>
          </a:p>
          <a:p>
            <a:pPr indent="0" lvl="0" marL="0" marR="0" rtl="0" algn="l">
              <a:lnSpc>
                <a:spcPct val="100000"/>
              </a:lnSpc>
              <a:spcBef>
                <a:spcPts val="0"/>
              </a:spcBef>
              <a:spcAft>
                <a:spcPts val="0"/>
              </a:spcAft>
              <a:buClr>
                <a:srgbClr val="000000"/>
              </a:buClr>
              <a:buSzPts val="1200"/>
              <a:buFont typeface="Arial"/>
              <a:buNone/>
            </a:pPr>
            <a:r>
              <a:rPr i="1" lang="en-AU" sz="1200">
                <a:solidFill>
                  <a:schemeClr val="dk1"/>
                </a:solidFill>
                <a:latin typeface="Arial"/>
                <a:ea typeface="Arial"/>
                <a:cs typeface="Arial"/>
                <a:sym typeface="Arial"/>
              </a:rPr>
              <a:t>Change target – lowest score, highest score </a:t>
            </a:r>
            <a:r>
              <a:rPr i="1" lang="en-AU">
                <a:solidFill>
                  <a:schemeClr val="dk1"/>
                </a:solidFill>
                <a:latin typeface="Arial"/>
                <a:ea typeface="Arial"/>
                <a:cs typeface="Arial"/>
                <a:sym typeface="Arial"/>
              </a:rPr>
              <a:t>(less strategy needed)</a:t>
            </a:r>
            <a:endParaRPr b="0" i="1"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93" name="Google Shape;493;g2087ca425ef_6_13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087ca425ef_6_1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2087ca425ef_6_13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sz="16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AU" sz="1600" u="sng">
                <a:solidFill>
                  <a:schemeClr val="dk1"/>
                </a:solidFill>
              </a:rPr>
              <a:t>Extend and enable ideas?</a:t>
            </a:r>
            <a:endParaRPr/>
          </a:p>
          <a:p>
            <a:pPr indent="0" lvl="0" marL="0" marR="0" rtl="0" algn="l">
              <a:lnSpc>
                <a:spcPct val="100000"/>
              </a:lnSpc>
              <a:spcBef>
                <a:spcPts val="0"/>
              </a:spcBef>
              <a:spcAft>
                <a:spcPts val="0"/>
              </a:spcAft>
              <a:buClr>
                <a:srgbClr val="000000"/>
              </a:buClr>
              <a:buSzPts val="1200"/>
              <a:buFont typeface="Arial"/>
              <a:buNone/>
            </a:pPr>
            <a:r>
              <a:rPr i="1" lang="en-AU" sz="1200">
                <a:solidFill>
                  <a:schemeClr val="dk1"/>
                </a:solidFill>
                <a:latin typeface="Arial"/>
                <a:ea typeface="Arial"/>
                <a:cs typeface="Arial"/>
                <a:sym typeface="Arial"/>
              </a:rPr>
              <a:t>Change dice – 6 sided, 4 sided, 8 sided, 12 sided</a:t>
            </a:r>
            <a:endParaRPr/>
          </a:p>
          <a:p>
            <a:pPr indent="0" lvl="0" marL="0" marR="0" rtl="0" algn="l">
              <a:lnSpc>
                <a:spcPct val="100000"/>
              </a:lnSpc>
              <a:spcBef>
                <a:spcPts val="0"/>
              </a:spcBef>
              <a:spcAft>
                <a:spcPts val="0"/>
              </a:spcAft>
              <a:buClr>
                <a:srgbClr val="000000"/>
              </a:buClr>
              <a:buSzPts val="1200"/>
              <a:buFont typeface="Arial"/>
              <a:buNone/>
            </a:pPr>
            <a:r>
              <a:rPr b="0" i="1" lang="en-AU" sz="1200" u="none" cap="none" strike="noStrike">
                <a:solidFill>
                  <a:schemeClr val="dk1"/>
                </a:solidFill>
                <a:latin typeface="Arial"/>
                <a:ea typeface="Arial"/>
                <a:cs typeface="Arial"/>
                <a:sym typeface="Arial"/>
              </a:rPr>
              <a:t>Change operation – difference betwen numbers, sum of numbers</a:t>
            </a:r>
            <a:endParaRPr/>
          </a:p>
          <a:p>
            <a:pPr indent="0" lvl="0" marL="0" marR="0" rtl="0" algn="l">
              <a:lnSpc>
                <a:spcPct val="100000"/>
              </a:lnSpc>
              <a:spcBef>
                <a:spcPts val="0"/>
              </a:spcBef>
              <a:spcAft>
                <a:spcPts val="0"/>
              </a:spcAft>
              <a:buClr>
                <a:srgbClr val="000000"/>
              </a:buClr>
              <a:buSzPts val="1200"/>
              <a:buFont typeface="Arial"/>
              <a:buNone/>
            </a:pPr>
            <a:r>
              <a:rPr i="1" lang="en-AU" sz="1200">
                <a:solidFill>
                  <a:schemeClr val="dk1"/>
                </a:solidFill>
                <a:latin typeface="Arial"/>
                <a:ea typeface="Arial"/>
                <a:cs typeface="Arial"/>
                <a:sym typeface="Arial"/>
              </a:rPr>
              <a:t>Change target – lowest score, highest score </a:t>
            </a:r>
            <a:r>
              <a:rPr i="1" lang="en-AU">
                <a:solidFill>
                  <a:schemeClr val="dk1"/>
                </a:solidFill>
                <a:latin typeface="Arial"/>
                <a:ea typeface="Arial"/>
                <a:cs typeface="Arial"/>
                <a:sym typeface="Arial"/>
              </a:rPr>
              <a:t>(less strategy needed)</a:t>
            </a:r>
            <a:endParaRPr b="0" i="1"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16" name="Google Shape;516;g2087ca425ef_6_13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087ca425ef_6_10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087ca425ef_6_10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i="1" lang="en-AU" sz="1200" u="sng">
                <a:solidFill>
                  <a:schemeClr val="dk1"/>
                </a:solidFill>
                <a:latin typeface="Arial"/>
                <a:ea typeface="Arial"/>
                <a:cs typeface="Arial"/>
                <a:sym typeface="Arial"/>
              </a:rPr>
              <a:t>Extend and Enable: </a:t>
            </a:r>
            <a:endParaRPr/>
          </a:p>
          <a:p>
            <a:pPr indent="-285750" lvl="0" marL="285750" rtl="0" algn="l">
              <a:lnSpc>
                <a:spcPct val="100000"/>
              </a:lnSpc>
              <a:spcBef>
                <a:spcPts val="0"/>
              </a:spcBef>
              <a:spcAft>
                <a:spcPts val="0"/>
              </a:spcAft>
              <a:buSzPts val="1400"/>
              <a:buFont typeface="Arial"/>
              <a:buChar char="•"/>
            </a:pPr>
            <a:r>
              <a:rPr i="1" lang="en-AU" sz="1200">
                <a:solidFill>
                  <a:schemeClr val="dk1"/>
                </a:solidFill>
                <a:latin typeface="Arial"/>
                <a:ea typeface="Arial"/>
                <a:cs typeface="Arial"/>
                <a:sym typeface="Arial"/>
              </a:rPr>
              <a:t>Zero </a:t>
            </a:r>
            <a:r>
              <a:rPr b="0" i="1" lang="en-AU" sz="1200" u="none" cap="none" strike="noStrike">
                <a:solidFill>
                  <a:schemeClr val="dk1"/>
                </a:solidFill>
                <a:latin typeface="Arial"/>
                <a:ea typeface="Arial"/>
                <a:cs typeface="Arial"/>
                <a:sym typeface="Arial"/>
              </a:rPr>
              <a:t>can be used once each turn if justified e.g. 6 =</a:t>
            </a:r>
            <a:r>
              <a:rPr b="1" lang="en-AU" sz="1200">
                <a:solidFill>
                  <a:schemeClr val="accent4"/>
                </a:solidFill>
                <a:latin typeface="Arial"/>
                <a:ea typeface="Arial"/>
                <a:cs typeface="Arial"/>
                <a:sym typeface="Arial"/>
              </a:rPr>
              <a:t>4 + 2  + 0</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Target is to get an array e.g. 3 digits by 2 digits</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Target number is given e.g. 8 and there is a race to cover consecutive numbers that have this sum or difference</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Change the numbers on the board</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48" name="Google Shape;148;g2087ca425ef_6_10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087ca425ef_1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2087ca425ef_16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1" lang="en-AU" sz="1200">
                <a:solidFill>
                  <a:schemeClr val="accent6"/>
                </a:solidFill>
                <a:latin typeface="Arial"/>
                <a:ea typeface="Arial"/>
                <a:cs typeface="Arial"/>
                <a:sym typeface="Arial"/>
              </a:rPr>
              <a:t>Extend or Enable Ideas</a:t>
            </a:r>
            <a:endParaRPr/>
          </a:p>
          <a:p>
            <a:pPr indent="-228600" lvl="0" marL="457200" marR="0" rtl="0" algn="l">
              <a:lnSpc>
                <a:spcPct val="100000"/>
              </a:lnSpc>
              <a:spcBef>
                <a:spcPts val="0"/>
              </a:spcBef>
              <a:spcAft>
                <a:spcPts val="0"/>
              </a:spcAft>
              <a:buClr>
                <a:srgbClr val="000000"/>
              </a:buClr>
              <a:buSzPts val="1400"/>
              <a:buFont typeface="Arial"/>
              <a:buChar char="•"/>
            </a:pPr>
            <a:r>
              <a:rPr i="1" lang="en-AU" sz="1200">
                <a:solidFill>
                  <a:schemeClr val="accent6"/>
                </a:solidFill>
                <a:latin typeface="Arial"/>
                <a:ea typeface="Arial"/>
                <a:cs typeface="Arial"/>
                <a:sym typeface="Arial"/>
              </a:rPr>
              <a:t>Use 4 or 5 digits for younger learners</a:t>
            </a:r>
            <a:endParaRPr/>
          </a:p>
          <a:p>
            <a:pPr indent="-342900" lvl="0" marL="342900" rtl="0" algn="l">
              <a:lnSpc>
                <a:spcPct val="100000"/>
              </a:lnSpc>
              <a:spcBef>
                <a:spcPts val="0"/>
              </a:spcBef>
              <a:spcAft>
                <a:spcPts val="0"/>
              </a:spcAft>
              <a:buSzPts val="1400"/>
              <a:buFont typeface="Arial"/>
              <a:buChar char="•"/>
            </a:pPr>
            <a:r>
              <a:rPr lang="en-AU" sz="1200">
                <a:latin typeface="Arial"/>
                <a:ea typeface="Arial"/>
                <a:cs typeface="Arial"/>
                <a:sym typeface="Arial"/>
              </a:rPr>
              <a:t>Find just 4 consecutive numbers, e.g. horizontally, vertically or diagonally </a:t>
            </a:r>
            <a:endParaRPr/>
          </a:p>
          <a:p>
            <a:pPr indent="-342900" lvl="0" marL="342900" rtl="0" algn="l">
              <a:lnSpc>
                <a:spcPct val="100000"/>
              </a:lnSpc>
              <a:spcBef>
                <a:spcPts val="0"/>
              </a:spcBef>
              <a:spcAft>
                <a:spcPts val="0"/>
              </a:spcAft>
              <a:buSzPts val="1400"/>
              <a:buFont typeface="Arial"/>
              <a:buChar char="•"/>
            </a:pPr>
            <a:r>
              <a:rPr lang="en-AU" sz="1200">
                <a:latin typeface="Arial"/>
                <a:ea typeface="Arial"/>
                <a:cs typeface="Arial"/>
                <a:sym typeface="Arial"/>
              </a:rPr>
              <a:t>Find a whole line</a:t>
            </a:r>
            <a:endParaRPr/>
          </a:p>
          <a:p>
            <a:pPr indent="-342900" lvl="0" marL="342900" rtl="0" algn="l">
              <a:lnSpc>
                <a:spcPct val="100000"/>
              </a:lnSpc>
              <a:spcBef>
                <a:spcPts val="0"/>
              </a:spcBef>
              <a:spcAft>
                <a:spcPts val="0"/>
              </a:spcAft>
              <a:buSzPts val="1400"/>
              <a:buFont typeface="Arial"/>
              <a:buChar char="•"/>
            </a:pPr>
            <a:r>
              <a:rPr lang="en-AU" sz="1200">
                <a:latin typeface="Arial"/>
                <a:ea typeface="Arial"/>
                <a:cs typeface="Arial"/>
                <a:sym typeface="Arial"/>
              </a:rPr>
              <a:t>Look for certain number properties, e.g. multiples of….</a:t>
            </a:r>
            <a:endParaRPr/>
          </a:p>
          <a:p>
            <a:pPr indent="-342900" lvl="0" marL="342900" rtl="0" algn="l">
              <a:lnSpc>
                <a:spcPct val="100000"/>
              </a:lnSpc>
              <a:spcBef>
                <a:spcPts val="0"/>
              </a:spcBef>
              <a:spcAft>
                <a:spcPts val="0"/>
              </a:spcAft>
              <a:buSzPts val="1400"/>
              <a:buFont typeface="Arial"/>
              <a:buChar char="•"/>
            </a:pPr>
            <a:r>
              <a:rPr lang="en-AU" sz="1200">
                <a:latin typeface="Arial"/>
                <a:ea typeface="Arial"/>
                <a:cs typeface="Arial"/>
                <a:sym typeface="Arial"/>
              </a:rPr>
              <a:t>How many numbers can we get…</a:t>
            </a:r>
            <a:endParaRPr/>
          </a:p>
          <a:p>
            <a:pPr indent="-342900" lvl="0" marL="342900" rtl="0" algn="l">
              <a:lnSpc>
                <a:spcPct val="100000"/>
              </a:lnSpc>
              <a:spcBef>
                <a:spcPts val="0"/>
              </a:spcBef>
              <a:spcAft>
                <a:spcPts val="0"/>
              </a:spcAft>
              <a:buSzPts val="1400"/>
              <a:buFont typeface="Arial"/>
              <a:buChar char="•"/>
            </a:pPr>
            <a:r>
              <a:rPr lang="en-AU" sz="1200">
                <a:latin typeface="Arial"/>
                <a:ea typeface="Arial"/>
                <a:cs typeface="Arial"/>
                <a:sym typeface="Arial"/>
              </a:rPr>
              <a:t>For a Whole school activity – announce the numbers over the loud speaker</a:t>
            </a:r>
            <a:endParaRPr/>
          </a:p>
          <a:p>
            <a:pPr indent="-342900" lvl="0" marL="342900" rtl="0" algn="l">
              <a:lnSpc>
                <a:spcPct val="100000"/>
              </a:lnSpc>
              <a:spcBef>
                <a:spcPts val="0"/>
              </a:spcBef>
              <a:spcAft>
                <a:spcPts val="0"/>
              </a:spcAft>
              <a:buSzPts val="1400"/>
              <a:buFont typeface="Arial"/>
              <a:buChar char="•"/>
            </a:pPr>
            <a:r>
              <a:rPr b="1" lang="en-AU" sz="1200">
                <a:solidFill>
                  <a:schemeClr val="dk1"/>
                </a:solidFill>
                <a:latin typeface="Arial"/>
                <a:ea typeface="Arial"/>
                <a:cs typeface="Arial"/>
                <a:sym typeface="Arial"/>
              </a:rPr>
              <a:t>Turn the answers into a problem solving activity, e.g. Using the digits 2, 5 and 6 – can you work out how students got these answers: 13, 67, 69</a:t>
            </a:r>
            <a:endParaRPr/>
          </a:p>
          <a:p>
            <a:pPr indent="0" lvl="0" marL="0" marR="0" rtl="0" algn="ctr">
              <a:lnSpc>
                <a:spcPct val="100000"/>
              </a:lnSpc>
              <a:spcBef>
                <a:spcPts val="0"/>
              </a:spcBef>
              <a:spcAft>
                <a:spcPts val="0"/>
              </a:spcAft>
              <a:buClr>
                <a:srgbClr val="000000"/>
              </a:buClr>
              <a:buSzPts val="100"/>
              <a:buFont typeface="Arial"/>
              <a:buNone/>
            </a:pPr>
            <a:r>
              <a:t/>
            </a:r>
            <a:endParaRPr b="0" i="0" sz="100" u="none" cap="none" strike="noStrike">
              <a:solidFill>
                <a:srgbClr val="107A98"/>
              </a:solidFill>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139700" lvl="0" marL="457200" marR="0" rtl="0" algn="l">
              <a:lnSpc>
                <a:spcPct val="100000"/>
              </a:lnSpc>
              <a:spcBef>
                <a:spcPts val="0"/>
              </a:spcBef>
              <a:spcAft>
                <a:spcPts val="0"/>
              </a:spcAft>
              <a:buClr>
                <a:srgbClr val="000000"/>
              </a:buClr>
              <a:buSzPts val="1400"/>
              <a:buFont typeface="Arial"/>
              <a:buNone/>
            </a:pPr>
            <a:r>
              <a:t/>
            </a:r>
            <a:endParaRPr i="1" sz="1200">
              <a:solidFill>
                <a:schemeClr val="accent6"/>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30" name="Google Shape;530;g2087ca425ef_16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087ca425ef_16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2087ca425ef_16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AU" sz="1200">
                <a:latin typeface="Arial"/>
                <a:ea typeface="Arial"/>
                <a:cs typeface="Arial"/>
                <a:sym typeface="Arial"/>
              </a:rPr>
              <a:t>Extend or Enable Ideas</a:t>
            </a:r>
            <a:endParaRPr b="1" sz="1200">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AU">
                <a:latin typeface="Arial"/>
                <a:ea typeface="Arial"/>
                <a:cs typeface="Arial"/>
                <a:sym typeface="Arial"/>
              </a:rPr>
              <a:t>Use 3 digits</a:t>
            </a:r>
            <a:endParaRPr>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AU">
                <a:latin typeface="Arial"/>
                <a:ea typeface="Arial"/>
                <a:cs typeface="Arial"/>
                <a:sym typeface="Arial"/>
              </a:rPr>
              <a:t>Use decimals</a:t>
            </a:r>
            <a:endParaRPr>
              <a:latin typeface="Arial"/>
              <a:ea typeface="Arial"/>
              <a:cs typeface="Arial"/>
              <a:sym typeface="Arial"/>
            </a:endParaRPr>
          </a:p>
        </p:txBody>
      </p:sp>
      <p:sp>
        <p:nvSpPr>
          <p:cNvPr id="546" name="Google Shape;546;g2087ca425ef_16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1228babe4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21228babe4f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sz="1600">
              <a:latin typeface="Arial"/>
              <a:ea typeface="Arial"/>
              <a:cs typeface="Arial"/>
              <a:sym typeface="Arial"/>
            </a:endParaRPr>
          </a:p>
          <a:p>
            <a:pPr indent="-139700" lvl="0" marL="457200" rtl="0" algn="l">
              <a:lnSpc>
                <a:spcPct val="100000"/>
              </a:lnSpc>
              <a:spcBef>
                <a:spcPts val="0"/>
              </a:spcBef>
              <a:spcAft>
                <a:spcPts val="0"/>
              </a:spcAft>
              <a:buSzPts val="1400"/>
              <a:buFont typeface="Arial"/>
              <a:buNone/>
            </a:pPr>
            <a:r>
              <a:t/>
            </a:r>
            <a:endParaRPr/>
          </a:p>
        </p:txBody>
      </p:sp>
      <p:sp>
        <p:nvSpPr>
          <p:cNvPr id="577" name="Google Shape;577;g21228babe4f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1228babe4f_1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21228babe4f_1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601" name="Google Shape;601;g21228babe4f_1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1228babe4f_1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21228babe4f_1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621" name="Google Shape;621;g21228babe4f_1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1228babe4f_1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g21228babe4f_1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653" name="Google Shape;653;g21228babe4f_1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087ca425ef_6_18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g2087ca425ef_6_18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087ca425ef_6_17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2087ca425ef_6_17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087ca425ef_6_18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g2087ca425ef_6_18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087ca425ef_6_18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g2087ca425ef_6_18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87ca425ef_6_10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087ca425ef_6_10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i="1" lang="en-AU" sz="1200" u="sng">
                <a:solidFill>
                  <a:schemeClr val="dk1"/>
                </a:solidFill>
                <a:latin typeface="Arial"/>
                <a:ea typeface="Arial"/>
                <a:cs typeface="Arial"/>
                <a:sym typeface="Arial"/>
              </a:rPr>
              <a:t>Extend and Enable: </a:t>
            </a:r>
            <a:endParaRPr/>
          </a:p>
          <a:p>
            <a:pPr indent="-285750" lvl="0" marL="285750" rtl="0" algn="l">
              <a:lnSpc>
                <a:spcPct val="100000"/>
              </a:lnSpc>
              <a:spcBef>
                <a:spcPts val="0"/>
              </a:spcBef>
              <a:spcAft>
                <a:spcPts val="0"/>
              </a:spcAft>
              <a:buSzPts val="1400"/>
              <a:buFont typeface="Arial"/>
              <a:buChar char="•"/>
            </a:pPr>
            <a:r>
              <a:rPr lang="en-AU" sz="1200">
                <a:solidFill>
                  <a:schemeClr val="accent6"/>
                </a:solidFill>
                <a:latin typeface="Arial"/>
                <a:ea typeface="Arial"/>
                <a:cs typeface="Arial"/>
                <a:sym typeface="Arial"/>
              </a:rPr>
              <a:t>Represent numbers using place value materials or number line</a:t>
            </a:r>
            <a:endParaRPr sz="12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Vary the number and layout of the number boxes</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Use 10-sided die</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Nice or Nasty Version – players choose to keep their number thrown or pass it to their opponent to use.</a:t>
            </a:r>
            <a:endParaRPr sz="1200">
              <a:solidFill>
                <a:schemeClr val="accent6"/>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67" name="Google Shape;167;g2087ca425ef_6_10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2087ca425ef_6_18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g2087ca425ef_6_18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087ca425ef_6_19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g2087ca425ef_6_19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087ca425ef_6_19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g2087ca425ef_6_1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2087ca425ef_6_20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g2087ca425ef_6_20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87ca425ef_6_10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087ca425ef_6_10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200"/>
              <a:buNone/>
            </a:pPr>
            <a:r>
              <a:rPr b="1" i="1" lang="en-AU" sz="1200" u="sng">
                <a:solidFill>
                  <a:schemeClr val="accent6"/>
                </a:solidFill>
                <a:latin typeface="Arial"/>
                <a:ea typeface="Arial"/>
                <a:cs typeface="Arial"/>
                <a:sym typeface="Arial"/>
              </a:rPr>
              <a:t>Extend and enable </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chemeClr val="accent6"/>
                </a:solidFill>
                <a:latin typeface="Arial"/>
                <a:ea typeface="Arial"/>
                <a:cs typeface="Arial"/>
                <a:sym typeface="Arial"/>
              </a:rPr>
              <a:t>Use different totals e.g. 5 or 10</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chemeClr val="accent6"/>
                </a:solidFill>
                <a:latin typeface="Arial"/>
                <a:ea typeface="Arial"/>
                <a:cs typeface="Arial"/>
                <a:sym typeface="Arial"/>
              </a:rPr>
              <a:t>Create 4 number sentences for each drop</a:t>
            </a:r>
            <a:endParaRPr/>
          </a:p>
          <a:p>
            <a:pPr indent="-228600" lvl="0" marL="457200" marR="0" rtl="0" algn="l">
              <a:lnSpc>
                <a:spcPct val="100000"/>
              </a:lnSpc>
              <a:spcBef>
                <a:spcPts val="0"/>
              </a:spcBef>
              <a:spcAft>
                <a:spcPts val="0"/>
              </a:spcAft>
              <a:buClr>
                <a:srgbClr val="000000"/>
              </a:buClr>
              <a:buSzPts val="1200"/>
              <a:buNone/>
            </a:pPr>
            <a:r>
              <a:t/>
            </a:r>
            <a:endParaRPr b="1" sz="1200">
              <a:solidFill>
                <a:schemeClr val="accent6"/>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200"/>
              <a:buNone/>
            </a:pPr>
            <a:r>
              <a:rPr b="1" lang="en-AU" sz="1200" u="sng">
                <a:solidFill>
                  <a:schemeClr val="accent6"/>
                </a:solidFill>
                <a:latin typeface="Arial"/>
                <a:ea typeface="Arial"/>
                <a:cs typeface="Arial"/>
                <a:sym typeface="Arial"/>
              </a:rPr>
              <a:t>Assessment Tips </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chemeClr val="dk1"/>
                </a:solidFill>
                <a:latin typeface="Arial"/>
                <a:ea typeface="Arial"/>
                <a:cs typeface="Arial"/>
                <a:sym typeface="Arial"/>
              </a:rPr>
              <a:t>Do they use count on, count all, skip count, early strategies?</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chemeClr val="dk1"/>
                </a:solidFill>
                <a:latin typeface="Arial"/>
                <a:ea typeface="Arial"/>
                <a:cs typeface="Arial"/>
                <a:sym typeface="Arial"/>
              </a:rPr>
              <a:t>Can they show a collection from a given story?</a:t>
            </a:r>
            <a:endParaRPr/>
          </a:p>
          <a:p>
            <a:pPr indent="-228600" lvl="0" marL="457200" marR="0" rtl="0" algn="l">
              <a:lnSpc>
                <a:spcPct val="100000"/>
              </a:lnSpc>
              <a:spcBef>
                <a:spcPts val="0"/>
              </a:spcBef>
              <a:spcAft>
                <a:spcPts val="0"/>
              </a:spcAft>
              <a:buClr>
                <a:srgbClr val="000000"/>
              </a:buClr>
              <a:buSzPts val="1100"/>
              <a:buNone/>
            </a:pPr>
            <a:r>
              <a:t/>
            </a:r>
            <a:endParaRPr i="1" sz="1100" u="sng">
              <a:solidFill>
                <a:schemeClr val="accent6"/>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9" name="Google Shape;189;g2087ca425ef_6_10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087ca425ef_6_10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087ca425ef_6_10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AU"/>
              <a:t>Extend and enable ideas</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rgbClr val="2D2753"/>
                </a:solidFill>
                <a:latin typeface="Arial"/>
                <a:ea typeface="Arial"/>
                <a:cs typeface="Arial"/>
                <a:sym typeface="Arial"/>
              </a:rPr>
              <a:t>Work back from 10 ( taking away)</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rgbClr val="2D2753"/>
                </a:solidFill>
                <a:latin typeface="Arial"/>
                <a:ea typeface="Arial"/>
                <a:cs typeface="Arial"/>
                <a:sym typeface="Arial"/>
              </a:rPr>
              <a:t>Use a number line to 20 and encourage counting/additive</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rgbClr val="2D2753"/>
                </a:solidFill>
                <a:latin typeface="Arial"/>
                <a:ea typeface="Arial"/>
                <a:cs typeface="Arial"/>
                <a:sym typeface="Arial"/>
              </a:rPr>
              <a:t>Only odd numbers can be used</a:t>
            </a:r>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2D275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1" lang="en-AU" sz="1200" u="sng" cap="none" strike="noStrike">
                <a:solidFill>
                  <a:srgbClr val="2D2753"/>
                </a:solidFill>
                <a:latin typeface="Arial"/>
                <a:ea typeface="Arial"/>
                <a:cs typeface="Arial"/>
                <a:sym typeface="Arial"/>
              </a:rPr>
              <a:t>Enable ideas:</a:t>
            </a:r>
            <a:endParaRPr/>
          </a:p>
          <a:p>
            <a:pPr indent="-285750" lvl="0" marL="285750" marR="0" rtl="0" algn="l">
              <a:lnSpc>
                <a:spcPct val="100000"/>
              </a:lnSpc>
              <a:spcBef>
                <a:spcPts val="0"/>
              </a:spcBef>
              <a:spcAft>
                <a:spcPts val="0"/>
              </a:spcAft>
              <a:buClr>
                <a:srgbClr val="000000"/>
              </a:buClr>
              <a:buSzPts val="1200"/>
              <a:buFont typeface="Arial"/>
              <a:buChar char="•"/>
            </a:pPr>
            <a:r>
              <a:rPr lang="en-AU" sz="1200">
                <a:solidFill>
                  <a:srgbClr val="2D2753"/>
                </a:solidFill>
                <a:latin typeface="Arial"/>
                <a:ea typeface="Arial"/>
                <a:cs typeface="Arial"/>
                <a:sym typeface="Arial"/>
              </a:rPr>
              <a:t>Race to 5 - use a blank die with 1,2,3 or 0,1,2</a:t>
            </a:r>
            <a:endParaRPr/>
          </a:p>
          <a:p>
            <a:pPr indent="-285750" lvl="0" marL="285750" marR="0" rtl="0" algn="l">
              <a:lnSpc>
                <a:spcPct val="100000"/>
              </a:lnSpc>
              <a:spcBef>
                <a:spcPts val="0"/>
              </a:spcBef>
              <a:spcAft>
                <a:spcPts val="0"/>
              </a:spcAft>
              <a:buClr>
                <a:srgbClr val="000000"/>
              </a:buClr>
              <a:buSzPts val="1200"/>
              <a:buFont typeface="Arial"/>
              <a:buChar char="•"/>
            </a:pPr>
            <a:r>
              <a:rPr b="0" i="1" lang="en-AU" sz="1200" u="none" cap="none" strike="noStrike">
                <a:solidFill>
                  <a:srgbClr val="2D2753"/>
                </a:solidFill>
                <a:latin typeface="Arial"/>
                <a:ea typeface="Arial"/>
                <a:cs typeface="Arial"/>
                <a:sym typeface="Arial"/>
              </a:rPr>
              <a:t>Use large ten frames with chalk outside, bodies as counters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99" name="Google Shape;199;g2087ca425ef_6_10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087ca425ef_6_1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087ca425ef_6_1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87ca425ef_6_1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2087ca425ef_6_1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087ca425ef_6_1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2087ca425ef_6_1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087ca425ef_6_1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087ca425ef_6_1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AU" sz="1200" u="sng">
                <a:latin typeface="Arial"/>
                <a:ea typeface="Arial"/>
                <a:cs typeface="Arial"/>
                <a:sym typeface="Arial"/>
              </a:rPr>
              <a:t>Extend ideas</a:t>
            </a:r>
            <a:r>
              <a:rPr b="1" lang="en-AU" sz="1200">
                <a:latin typeface="Arial"/>
                <a:ea typeface="Arial"/>
                <a:cs typeface="Arial"/>
                <a:sym typeface="Arial"/>
              </a:rPr>
              <a:t>:</a:t>
            </a:r>
            <a:endParaRPr/>
          </a:p>
          <a:p>
            <a:pPr indent="-285750" lvl="0" marL="285750" rtl="0" algn="l">
              <a:lnSpc>
                <a:spcPct val="100000"/>
              </a:lnSpc>
              <a:spcBef>
                <a:spcPts val="0"/>
              </a:spcBef>
              <a:spcAft>
                <a:spcPts val="0"/>
              </a:spcAft>
              <a:buSzPts val="1400"/>
              <a:buFont typeface="Arial"/>
              <a:buChar char="•"/>
            </a:pPr>
            <a:r>
              <a:rPr lang="en-AU" sz="1200">
                <a:latin typeface="Arial"/>
                <a:ea typeface="Arial"/>
                <a:cs typeface="Arial"/>
                <a:sym typeface="Arial"/>
              </a:rPr>
              <a:t>Play more rounds</a:t>
            </a:r>
            <a:endParaRPr/>
          </a:p>
          <a:p>
            <a:pPr indent="-285750" lvl="0" marL="285750" rtl="0" algn="l">
              <a:lnSpc>
                <a:spcPct val="100000"/>
              </a:lnSpc>
              <a:spcBef>
                <a:spcPts val="0"/>
              </a:spcBef>
              <a:spcAft>
                <a:spcPts val="0"/>
              </a:spcAft>
              <a:buSzPts val="1400"/>
              <a:buFont typeface="Arial"/>
              <a:buChar char="•"/>
            </a:pPr>
            <a:r>
              <a:rPr lang="en-AU" sz="1200">
                <a:latin typeface="Arial"/>
                <a:ea typeface="Arial"/>
                <a:cs typeface="Arial"/>
                <a:sym typeface="Arial"/>
              </a:rPr>
              <a:t>Roll 2 dice, 3 dice</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10-sided dice, spinner</a:t>
            </a:r>
            <a:endParaRPr/>
          </a:p>
          <a:p>
            <a:pPr indent="-285750" lvl="0" marL="285750" rtl="0" algn="l">
              <a:lnSpc>
                <a:spcPct val="100000"/>
              </a:lnSpc>
              <a:spcBef>
                <a:spcPts val="0"/>
              </a:spcBef>
              <a:spcAft>
                <a:spcPts val="0"/>
              </a:spcAft>
              <a:buSzPts val="1400"/>
              <a:buFont typeface="Arial"/>
              <a:buChar char="•"/>
            </a:pPr>
            <a:r>
              <a:rPr lang="en-AU" sz="1200">
                <a:solidFill>
                  <a:schemeClr val="dk1"/>
                </a:solidFill>
                <a:latin typeface="Arial"/>
                <a:ea typeface="Arial"/>
                <a:cs typeface="Arial"/>
                <a:sym typeface="Arial"/>
              </a:rPr>
              <a:t>Multiply the dice</a:t>
            </a:r>
            <a:endParaRPr/>
          </a:p>
          <a:p>
            <a:pPr indent="-285750" lvl="0" marL="285750" rtl="0" algn="l">
              <a:lnSpc>
                <a:spcPct val="100000"/>
              </a:lnSpc>
              <a:spcBef>
                <a:spcPts val="0"/>
              </a:spcBef>
              <a:spcAft>
                <a:spcPts val="0"/>
              </a:spcAft>
              <a:buSzPts val="1400"/>
              <a:buFont typeface="Arial"/>
              <a:buChar char="•"/>
            </a:pPr>
            <a:r>
              <a:rPr b="1" lang="en-AU" sz="1200">
                <a:solidFill>
                  <a:schemeClr val="dk1"/>
                </a:solidFill>
                <a:latin typeface="Arial"/>
                <a:ea typeface="Arial"/>
                <a:cs typeface="Arial"/>
                <a:sym typeface="Arial"/>
              </a:rPr>
              <a:t>Explore </a:t>
            </a:r>
            <a:r>
              <a:rPr b="1" i="0" lang="en-AU" sz="1200">
                <a:solidFill>
                  <a:schemeClr val="dk1"/>
                </a:solidFill>
                <a:latin typeface="Arial"/>
                <a:ea typeface="Arial"/>
                <a:cs typeface="Arial"/>
                <a:sym typeface="Arial"/>
              </a:rPr>
              <a:t>concepts of probability</a:t>
            </a:r>
            <a:endParaRPr b="1"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AU" sz="1200" u="sng">
                <a:solidFill>
                  <a:schemeClr val="dk1"/>
                </a:solidFill>
                <a:latin typeface="Arial"/>
                <a:ea typeface="Arial"/>
                <a:cs typeface="Arial"/>
                <a:sym typeface="Arial"/>
              </a:rPr>
              <a:t>Enable ideas:</a:t>
            </a:r>
            <a:endParaRPr/>
          </a:p>
          <a:p>
            <a:pPr indent="-285750" lvl="0" marL="285750" marR="0" rtl="0" algn="l">
              <a:lnSpc>
                <a:spcPct val="100000"/>
              </a:lnSpc>
              <a:spcBef>
                <a:spcPts val="0"/>
              </a:spcBef>
              <a:spcAft>
                <a:spcPts val="0"/>
              </a:spcAft>
              <a:buClr>
                <a:srgbClr val="000000"/>
              </a:buClr>
              <a:buSzPts val="1200"/>
              <a:buFont typeface="Arial"/>
              <a:buChar char="•"/>
            </a:pPr>
            <a:r>
              <a:rPr lang="en-AU" sz="1200" cap="none" strike="noStrike">
                <a:solidFill>
                  <a:schemeClr val="dk1"/>
                </a:solidFill>
                <a:latin typeface="Arial"/>
                <a:ea typeface="Arial"/>
                <a:cs typeface="Arial"/>
                <a:sym typeface="Arial"/>
              </a:rPr>
              <a:t>Use ma</a:t>
            </a:r>
            <a:r>
              <a:rPr lang="en-AU" sz="1200">
                <a:solidFill>
                  <a:schemeClr val="dk1"/>
                </a:solidFill>
                <a:latin typeface="Arial"/>
                <a:ea typeface="Arial"/>
                <a:cs typeface="Arial"/>
                <a:sym typeface="Arial"/>
              </a:rPr>
              <a:t>nipulatives/drawings to assist with adding/counting on</a:t>
            </a:r>
            <a:endParaRPr/>
          </a:p>
          <a:p>
            <a:pPr indent="-285750" lvl="0" marL="285750" marR="0" rtl="0" algn="l">
              <a:lnSpc>
                <a:spcPct val="100000"/>
              </a:lnSpc>
              <a:spcBef>
                <a:spcPts val="0"/>
              </a:spcBef>
              <a:spcAft>
                <a:spcPts val="0"/>
              </a:spcAft>
              <a:buClr>
                <a:srgbClr val="000000"/>
              </a:buClr>
              <a:buSzPts val="1200"/>
              <a:buFont typeface="Arial"/>
              <a:buChar char="•"/>
            </a:pPr>
            <a:r>
              <a:rPr lang="en-AU" sz="1200" cap="none" strike="noStrike">
                <a:solidFill>
                  <a:schemeClr val="dk1"/>
                </a:solidFill>
                <a:latin typeface="Arial"/>
                <a:ea typeface="Arial"/>
                <a:cs typeface="Arial"/>
                <a:sym typeface="Arial"/>
              </a:rPr>
              <a:t>Use</a:t>
            </a:r>
            <a:r>
              <a:rPr lang="en-AU" sz="1200">
                <a:solidFill>
                  <a:schemeClr val="dk1"/>
                </a:solidFill>
                <a:latin typeface="Arial"/>
                <a:ea typeface="Arial"/>
                <a:cs typeface="Arial"/>
                <a:sym typeface="Arial"/>
              </a:rPr>
              <a:t> </a:t>
            </a:r>
            <a:r>
              <a:rPr b="1" lang="en-AU" sz="1200">
                <a:solidFill>
                  <a:schemeClr val="dk1"/>
                </a:solidFill>
                <a:latin typeface="Arial"/>
                <a:ea typeface="Arial"/>
                <a:cs typeface="Arial"/>
                <a:sym typeface="Arial"/>
              </a:rPr>
              <a:t>six</a:t>
            </a:r>
            <a:r>
              <a:rPr lang="en-AU" sz="1200">
                <a:solidFill>
                  <a:schemeClr val="dk1"/>
                </a:solidFill>
                <a:latin typeface="Arial"/>
                <a:ea typeface="Arial"/>
                <a:cs typeface="Arial"/>
                <a:sym typeface="Arial"/>
              </a:rPr>
              <a:t> as the “bad” number (addition qith numbers 1-5 only)</a:t>
            </a:r>
            <a:endParaRPr sz="1200"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1" name="Google Shape;301;g2087ca425ef_6_11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1" type="ftr"/>
          </p:nvPr>
        </p:nvSpPr>
        <p:spPr>
          <a:xfrm>
            <a:off x="3383643" y="6462886"/>
            <a:ext cx="5424714"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25" name="Google Shape;25;p22"/>
          <p:cNvSpPr txBox="1"/>
          <p:nvPr/>
        </p:nvSpPr>
        <p:spPr>
          <a:xfrm>
            <a:off x="3080327" y="-274650"/>
            <a:ext cx="6031345" cy="1492309"/>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4800"/>
              <a:buFont typeface="Arial"/>
              <a:buNone/>
            </a:pPr>
            <a:r>
              <a:rPr b="0" i="0" lang="en-AU" sz="4800" u="none" cap="none" strike="noStrike">
                <a:solidFill>
                  <a:srgbClr val="FFFFFF"/>
                </a:solidFill>
                <a:latin typeface="Arial"/>
                <a:ea typeface="Arial"/>
                <a:cs typeface="Arial"/>
                <a:sym typeface="Arial"/>
              </a:rPr>
              <a:t>recallNreason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5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81" name="Google Shape;81;p50"/>
          <p:cNvSpPr txBox="1"/>
          <p:nvPr>
            <p:ph idx="11" type="ftr"/>
          </p:nvPr>
        </p:nvSpPr>
        <p:spPr>
          <a:xfrm>
            <a:off x="3383643" y="6356350"/>
            <a:ext cx="542471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1"/>
          <p:cNvSpPr/>
          <p:nvPr>
            <p:ph idx="2" type="pic"/>
          </p:nvPr>
        </p:nvSpPr>
        <p:spPr>
          <a:xfrm>
            <a:off x="5183188" y="987425"/>
            <a:ext cx="6172200" cy="4873625"/>
          </a:xfrm>
          <a:prstGeom prst="rect">
            <a:avLst/>
          </a:prstGeom>
          <a:noFill/>
          <a:ln>
            <a:noFill/>
          </a:ln>
        </p:spPr>
      </p:sp>
      <p:sp>
        <p:nvSpPr>
          <p:cNvPr id="85" name="Google Shape;85;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1"/>
          <p:cNvSpPr txBox="1"/>
          <p:nvPr>
            <p:ph idx="11" type="ftr"/>
          </p:nvPr>
        </p:nvSpPr>
        <p:spPr>
          <a:xfrm>
            <a:off x="3383643" y="6462886"/>
            <a:ext cx="5424714"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8" name="Google Shape;8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94" name="Google Shape;94;p52"/>
          <p:cNvSpPr txBox="1"/>
          <p:nvPr>
            <p:ph idx="11" type="ftr"/>
          </p:nvPr>
        </p:nvSpPr>
        <p:spPr>
          <a:xfrm>
            <a:off x="3383643" y="6356350"/>
            <a:ext cx="542471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3"/>
          <p:cNvSpPr txBox="1"/>
          <p:nvPr>
            <p:ph idx="11" type="ftr"/>
          </p:nvPr>
        </p:nvSpPr>
        <p:spPr>
          <a:xfrm>
            <a:off x="3383643" y="6462886"/>
            <a:ext cx="5424714"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0" name="Google Shape;100;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7" name="Shape 107"/>
        <p:cNvGrpSpPr/>
        <p:nvPr/>
      </p:nvGrpSpPr>
      <p:grpSpPr>
        <a:xfrm>
          <a:off x="0" y="0"/>
          <a:ext cx="0" cy="0"/>
          <a:chOff x="0" y="0"/>
          <a:chExt cx="0" cy="0"/>
        </a:xfrm>
      </p:grpSpPr>
      <p:sp>
        <p:nvSpPr>
          <p:cNvPr id="108" name="Google Shape;108;g2087ca425ef_6_2026"/>
          <p:cNvSpPr txBox="1"/>
          <p:nvPr>
            <p:ph idx="1" type="subTitle"/>
          </p:nvPr>
        </p:nvSpPr>
        <p:spPr>
          <a:xfrm>
            <a:off x="5748538" y="971935"/>
            <a:ext cx="6271500" cy="4572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rgbClr val="213E52"/>
              </a:buClr>
              <a:buSzPts val="2800"/>
              <a:buNone/>
              <a:defRPr b="1" sz="2800"/>
            </a:lvl1pPr>
            <a:lvl2pPr lvl="1" rtl="0" algn="ctr">
              <a:lnSpc>
                <a:spcPct val="90000"/>
              </a:lnSpc>
              <a:spcBef>
                <a:spcPts val="500"/>
              </a:spcBef>
              <a:spcAft>
                <a:spcPts val="0"/>
              </a:spcAft>
              <a:buClr>
                <a:srgbClr val="213E52"/>
              </a:buClr>
              <a:buSzPts val="2000"/>
              <a:buNone/>
              <a:defRPr sz="2000"/>
            </a:lvl2pPr>
            <a:lvl3pPr lvl="2" rtl="0" algn="ctr">
              <a:lnSpc>
                <a:spcPct val="90000"/>
              </a:lnSpc>
              <a:spcBef>
                <a:spcPts val="500"/>
              </a:spcBef>
              <a:spcAft>
                <a:spcPts val="0"/>
              </a:spcAft>
              <a:buClr>
                <a:srgbClr val="213E52"/>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09" name="Google Shape;109;g2087ca425ef_6_2026"/>
          <p:cNvSpPr txBox="1"/>
          <p:nvPr/>
        </p:nvSpPr>
        <p:spPr>
          <a:xfrm>
            <a:off x="5821680" y="2805669"/>
            <a:ext cx="5058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g2087ca425ef_6_2026"/>
          <p:cNvSpPr txBox="1"/>
          <p:nvPr/>
        </p:nvSpPr>
        <p:spPr>
          <a:xfrm>
            <a:off x="5754253" y="2031924"/>
            <a:ext cx="6271500" cy="4572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213E52"/>
              </a:buClr>
              <a:buSzPts val="2800"/>
              <a:buFont typeface="Arial"/>
              <a:buNone/>
            </a:pPr>
            <a:r>
              <a:rPr b="1" i="0" lang="en-AU" sz="2800" u="none" cap="none" strike="noStrike">
                <a:solidFill>
                  <a:srgbClr val="213E52"/>
                </a:solidFill>
                <a:latin typeface="Arial"/>
                <a:ea typeface="Arial"/>
                <a:cs typeface="Arial"/>
                <a:sym typeface="Arial"/>
              </a:rPr>
              <a:t>   </a:t>
            </a:r>
            <a:endParaRPr/>
          </a:p>
        </p:txBody>
      </p:sp>
      <p:sp>
        <p:nvSpPr>
          <p:cNvPr id="111" name="Google Shape;111;g2087ca425ef_6_2026"/>
          <p:cNvSpPr txBox="1"/>
          <p:nvPr>
            <p:ph idx="2" type="body"/>
          </p:nvPr>
        </p:nvSpPr>
        <p:spPr>
          <a:xfrm>
            <a:off x="5741987" y="2004403"/>
            <a:ext cx="6130800" cy="655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213E52"/>
              </a:buClr>
              <a:buSzPts val="1600"/>
              <a:buNone/>
              <a:defRPr b="1" sz="1600" u="sng"/>
            </a:lvl1pPr>
            <a:lvl2pPr indent="-330200" lvl="1" marL="914400" rtl="0" algn="l">
              <a:lnSpc>
                <a:spcPct val="90000"/>
              </a:lnSpc>
              <a:spcBef>
                <a:spcPts val="500"/>
              </a:spcBef>
              <a:spcAft>
                <a:spcPts val="0"/>
              </a:spcAft>
              <a:buClr>
                <a:srgbClr val="213E52"/>
              </a:buClr>
              <a:buSzPts val="1600"/>
              <a:buChar char="•"/>
              <a:defRPr b="0" sz="1600"/>
            </a:lvl2pPr>
            <a:lvl3pPr indent="-228600" lvl="2" marL="1371600" rtl="0" algn="l">
              <a:lnSpc>
                <a:spcPct val="90000"/>
              </a:lnSpc>
              <a:spcBef>
                <a:spcPts val="500"/>
              </a:spcBef>
              <a:spcAft>
                <a:spcPts val="0"/>
              </a:spcAft>
              <a:buClr>
                <a:srgbClr val="213E52"/>
              </a:buClr>
              <a:buSzPts val="1600"/>
              <a:buNone/>
              <a:defRPr sz="1600"/>
            </a:lvl3pPr>
            <a:lvl4pPr indent="-228600" lvl="3" marL="1828800" rtl="0" algn="l">
              <a:lnSpc>
                <a:spcPct val="90000"/>
              </a:lnSpc>
              <a:spcBef>
                <a:spcPts val="500"/>
              </a:spcBef>
              <a:spcAft>
                <a:spcPts val="0"/>
              </a:spcAft>
              <a:buClr>
                <a:schemeClr val="dk1"/>
              </a:buClr>
              <a:buSzPts val="1600"/>
              <a:buNone/>
              <a:defRPr sz="1600"/>
            </a:lvl4pPr>
            <a:lvl5pPr indent="-330200" lvl="4" marL="2286000" rtl="0" algn="l">
              <a:lnSpc>
                <a:spcPct val="90000"/>
              </a:lnSpc>
              <a:spcBef>
                <a:spcPts val="500"/>
              </a:spcBef>
              <a:spcAft>
                <a:spcPts val="0"/>
              </a:spcAft>
              <a:buClr>
                <a:schemeClr val="dk1"/>
              </a:buClr>
              <a:buSzPts val="1600"/>
              <a:buChar char="•"/>
              <a:defRPr sz="16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2087ca425ef_6_2026"/>
          <p:cNvSpPr txBox="1"/>
          <p:nvPr>
            <p:ph idx="3" type="body"/>
          </p:nvPr>
        </p:nvSpPr>
        <p:spPr>
          <a:xfrm>
            <a:off x="5748538" y="1498194"/>
            <a:ext cx="6167400" cy="455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213E52"/>
              </a:buClr>
              <a:buSzPts val="1600"/>
              <a:buNone/>
              <a:defRPr b="1" i="0" sz="1600" u="sng"/>
            </a:lvl1pPr>
            <a:lvl2pPr indent="-342900" lvl="1" marL="914400" rtl="0" algn="l">
              <a:lnSpc>
                <a:spcPct val="90000"/>
              </a:lnSpc>
              <a:spcBef>
                <a:spcPts val="500"/>
              </a:spcBef>
              <a:spcAft>
                <a:spcPts val="0"/>
              </a:spcAft>
              <a:buClr>
                <a:srgbClr val="213E52"/>
              </a:buClr>
              <a:buSzPts val="1800"/>
              <a:buChar char="•"/>
              <a:defRPr/>
            </a:lvl2pPr>
            <a:lvl3pPr indent="-228600" lvl="2" marL="1371600" rtl="0" algn="l">
              <a:lnSpc>
                <a:spcPct val="90000"/>
              </a:lnSpc>
              <a:spcBef>
                <a:spcPts val="500"/>
              </a:spcBef>
              <a:spcAft>
                <a:spcPts val="0"/>
              </a:spcAft>
              <a:buClr>
                <a:srgbClr val="213E52"/>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3" name="Google Shape;113;g2087ca425ef_6_2026"/>
          <p:cNvSpPr txBox="1"/>
          <p:nvPr>
            <p:ph idx="4" type="body"/>
          </p:nvPr>
        </p:nvSpPr>
        <p:spPr>
          <a:xfrm>
            <a:off x="5748538" y="2726915"/>
            <a:ext cx="6130800" cy="655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213E52"/>
              </a:buClr>
              <a:buSzPts val="1600"/>
              <a:buNone/>
              <a:defRPr b="1" sz="1600" u="sng"/>
            </a:lvl1pPr>
            <a:lvl2pPr indent="-330200" lvl="1" marL="914400" rtl="0" algn="l">
              <a:lnSpc>
                <a:spcPct val="90000"/>
              </a:lnSpc>
              <a:spcBef>
                <a:spcPts val="500"/>
              </a:spcBef>
              <a:spcAft>
                <a:spcPts val="0"/>
              </a:spcAft>
              <a:buClr>
                <a:srgbClr val="213E52"/>
              </a:buClr>
              <a:buSzPts val="1600"/>
              <a:buChar char="•"/>
              <a:defRPr b="0" sz="1600"/>
            </a:lvl2pPr>
            <a:lvl3pPr indent="-228600" lvl="2" marL="1371600" rtl="0" algn="l">
              <a:lnSpc>
                <a:spcPct val="90000"/>
              </a:lnSpc>
              <a:spcBef>
                <a:spcPts val="500"/>
              </a:spcBef>
              <a:spcAft>
                <a:spcPts val="0"/>
              </a:spcAft>
              <a:buClr>
                <a:srgbClr val="213E52"/>
              </a:buClr>
              <a:buSzPts val="1600"/>
              <a:buNone/>
              <a:defRPr sz="1600"/>
            </a:lvl3pPr>
            <a:lvl4pPr indent="-228600" lvl="3" marL="1828800" rtl="0" algn="l">
              <a:lnSpc>
                <a:spcPct val="90000"/>
              </a:lnSpc>
              <a:spcBef>
                <a:spcPts val="500"/>
              </a:spcBef>
              <a:spcAft>
                <a:spcPts val="0"/>
              </a:spcAft>
              <a:buClr>
                <a:schemeClr val="dk1"/>
              </a:buClr>
              <a:buSzPts val="1600"/>
              <a:buNone/>
              <a:defRPr sz="1600"/>
            </a:lvl4pPr>
            <a:lvl5pPr indent="-330200" lvl="4" marL="2286000" rtl="0" algn="l">
              <a:lnSpc>
                <a:spcPct val="90000"/>
              </a:lnSpc>
              <a:spcBef>
                <a:spcPts val="500"/>
              </a:spcBef>
              <a:spcAft>
                <a:spcPts val="0"/>
              </a:spcAft>
              <a:buClr>
                <a:schemeClr val="dk1"/>
              </a:buClr>
              <a:buSzPts val="1600"/>
              <a:buChar char="•"/>
              <a:defRPr sz="16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4" name="Google Shape;114;g2087ca425ef_6_2026"/>
          <p:cNvSpPr txBox="1"/>
          <p:nvPr>
            <p:ph idx="5" type="body"/>
          </p:nvPr>
        </p:nvSpPr>
        <p:spPr>
          <a:xfrm>
            <a:off x="5741986" y="3476000"/>
            <a:ext cx="6130800" cy="655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213E52"/>
              </a:buClr>
              <a:buSzPts val="1600"/>
              <a:buFont typeface="Arial"/>
              <a:buNone/>
              <a:defRPr b="1" i="1" sz="1600" u="sng"/>
            </a:lvl1pPr>
            <a:lvl2pPr indent="-330200" lvl="1" marL="914400" rtl="0" algn="l">
              <a:lnSpc>
                <a:spcPct val="90000"/>
              </a:lnSpc>
              <a:spcBef>
                <a:spcPts val="500"/>
              </a:spcBef>
              <a:spcAft>
                <a:spcPts val="0"/>
              </a:spcAft>
              <a:buClr>
                <a:srgbClr val="213E52"/>
              </a:buClr>
              <a:buSzPts val="1600"/>
              <a:buChar char="•"/>
              <a:defRPr b="0" sz="1600"/>
            </a:lvl2pPr>
            <a:lvl3pPr indent="-228600" lvl="2" marL="1371600" rtl="0" algn="l">
              <a:lnSpc>
                <a:spcPct val="90000"/>
              </a:lnSpc>
              <a:spcBef>
                <a:spcPts val="500"/>
              </a:spcBef>
              <a:spcAft>
                <a:spcPts val="0"/>
              </a:spcAft>
              <a:buClr>
                <a:srgbClr val="213E52"/>
              </a:buClr>
              <a:buSzPts val="1600"/>
              <a:buNone/>
              <a:defRPr sz="1600"/>
            </a:lvl3pPr>
            <a:lvl4pPr indent="-228600" lvl="3" marL="1828800" rtl="0" algn="l">
              <a:lnSpc>
                <a:spcPct val="90000"/>
              </a:lnSpc>
              <a:spcBef>
                <a:spcPts val="500"/>
              </a:spcBef>
              <a:spcAft>
                <a:spcPts val="0"/>
              </a:spcAft>
              <a:buClr>
                <a:schemeClr val="dk1"/>
              </a:buClr>
              <a:buSzPts val="1600"/>
              <a:buNone/>
              <a:defRPr sz="1600"/>
            </a:lvl4pPr>
            <a:lvl5pPr indent="-330200" lvl="4" marL="2286000" rtl="0" algn="l">
              <a:lnSpc>
                <a:spcPct val="90000"/>
              </a:lnSpc>
              <a:spcBef>
                <a:spcPts val="500"/>
              </a:spcBef>
              <a:spcAft>
                <a:spcPts val="0"/>
              </a:spcAft>
              <a:buClr>
                <a:schemeClr val="dk1"/>
              </a:buClr>
              <a:buSzPts val="1600"/>
              <a:buChar char="•"/>
              <a:defRPr sz="16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5" name="Google Shape;115;g2087ca425ef_6_2026"/>
          <p:cNvSpPr txBox="1"/>
          <p:nvPr>
            <p:ph idx="6" type="body"/>
          </p:nvPr>
        </p:nvSpPr>
        <p:spPr>
          <a:xfrm>
            <a:off x="10406868" y="977147"/>
            <a:ext cx="1613100" cy="455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213E52"/>
              </a:buClr>
              <a:buSzPts val="2000"/>
              <a:buNone/>
              <a:defRPr b="0" i="0" sz="2000" u="none"/>
            </a:lvl1pPr>
            <a:lvl2pPr indent="-342900" lvl="1" marL="914400" rtl="0" algn="l">
              <a:lnSpc>
                <a:spcPct val="90000"/>
              </a:lnSpc>
              <a:spcBef>
                <a:spcPts val="500"/>
              </a:spcBef>
              <a:spcAft>
                <a:spcPts val="0"/>
              </a:spcAft>
              <a:buClr>
                <a:srgbClr val="213E52"/>
              </a:buClr>
              <a:buSzPts val="1800"/>
              <a:buChar char="•"/>
              <a:defRPr/>
            </a:lvl2pPr>
            <a:lvl3pPr indent="-228600" lvl="2" marL="1371600" rtl="0" algn="l">
              <a:lnSpc>
                <a:spcPct val="90000"/>
              </a:lnSpc>
              <a:spcBef>
                <a:spcPts val="500"/>
              </a:spcBef>
              <a:spcAft>
                <a:spcPts val="0"/>
              </a:spcAft>
              <a:buClr>
                <a:srgbClr val="213E52"/>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6" name="Google Shape;116;g2087ca425ef_6_2026"/>
          <p:cNvSpPr txBox="1"/>
          <p:nvPr>
            <p:ph idx="7" type="body"/>
          </p:nvPr>
        </p:nvSpPr>
        <p:spPr>
          <a:xfrm>
            <a:off x="319088" y="1017588"/>
            <a:ext cx="5283300" cy="527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213E52"/>
              </a:buClr>
              <a:buSzPts val="3200"/>
              <a:buNone/>
              <a:defRPr/>
            </a:lvl1pPr>
            <a:lvl2pPr indent="-342900" lvl="1" marL="914400" rtl="0" algn="l">
              <a:lnSpc>
                <a:spcPct val="90000"/>
              </a:lnSpc>
              <a:spcBef>
                <a:spcPts val="500"/>
              </a:spcBef>
              <a:spcAft>
                <a:spcPts val="0"/>
              </a:spcAft>
              <a:buClr>
                <a:srgbClr val="213E52"/>
              </a:buClr>
              <a:buSzPts val="1800"/>
              <a:buChar char="•"/>
              <a:defRPr/>
            </a:lvl2pPr>
            <a:lvl3pPr indent="-228600" lvl="2" marL="1371600" rtl="0" algn="l">
              <a:lnSpc>
                <a:spcPct val="90000"/>
              </a:lnSpc>
              <a:spcBef>
                <a:spcPts val="500"/>
              </a:spcBef>
              <a:spcAft>
                <a:spcPts val="0"/>
              </a:spcAft>
              <a:buClr>
                <a:srgbClr val="213E52"/>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g2087ca425ef_6_2036"/>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9" name="Google Shape;119;g2087ca425ef_6_2036"/>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20" name="Google Shape;120;g2087ca425ef_6_2036"/>
          <p:cNvSpPr txBox="1"/>
          <p:nvPr>
            <p:ph idx="11" type="ftr"/>
          </p:nvPr>
        </p:nvSpPr>
        <p:spPr>
          <a:xfrm>
            <a:off x="3383643" y="6356350"/>
            <a:ext cx="5424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 name="Shape 121"/>
        <p:cNvGrpSpPr/>
        <p:nvPr/>
      </p:nvGrpSpPr>
      <p:grpSpPr>
        <a:xfrm>
          <a:off x="0" y="0"/>
          <a:ext cx="0" cy="0"/>
          <a:chOff x="0" y="0"/>
          <a:chExt cx="0" cy="0"/>
        </a:xfrm>
      </p:grpSpPr>
      <p:sp>
        <p:nvSpPr>
          <p:cNvPr id="122" name="Google Shape;122;g2087ca425ef_6_204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3" name="Google Shape;123;g2087ca425ef_6_204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rgbClr val="213E52"/>
              </a:buClr>
              <a:buSzPts val="2400"/>
              <a:buNone/>
              <a:defRPr sz="2400"/>
            </a:lvl1pPr>
            <a:lvl2pPr lvl="1" rtl="0" algn="ctr">
              <a:lnSpc>
                <a:spcPct val="90000"/>
              </a:lnSpc>
              <a:spcBef>
                <a:spcPts val="500"/>
              </a:spcBef>
              <a:spcAft>
                <a:spcPts val="0"/>
              </a:spcAft>
              <a:buClr>
                <a:srgbClr val="213E52"/>
              </a:buClr>
              <a:buSzPts val="2000"/>
              <a:buNone/>
              <a:defRPr sz="2000"/>
            </a:lvl2pPr>
            <a:lvl3pPr lvl="2" rtl="0" algn="ctr">
              <a:lnSpc>
                <a:spcPct val="90000"/>
              </a:lnSpc>
              <a:spcBef>
                <a:spcPts val="500"/>
              </a:spcBef>
              <a:spcAft>
                <a:spcPts val="0"/>
              </a:spcAft>
              <a:buClr>
                <a:srgbClr val="213E52"/>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24" name="Google Shape;124;g2087ca425ef_6_2040"/>
          <p:cNvSpPr txBox="1"/>
          <p:nvPr>
            <p:ph idx="10" type="dt"/>
          </p:nvPr>
        </p:nvSpPr>
        <p:spPr>
          <a:xfrm>
            <a:off x="739588" y="6356349"/>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5" name="Google Shape;125;g2087ca425ef_6_2040"/>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126" name="Shape 126"/>
        <p:cNvGrpSpPr/>
        <p:nvPr/>
      </p:nvGrpSpPr>
      <p:grpSpPr>
        <a:xfrm>
          <a:off x="0" y="0"/>
          <a:ext cx="0" cy="0"/>
          <a:chOff x="0" y="0"/>
          <a:chExt cx="0" cy="0"/>
        </a:xfrm>
      </p:grpSpPr>
      <p:sp>
        <p:nvSpPr>
          <p:cNvPr id="127" name="Google Shape;127;g2087ca425ef_6_2045"/>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8" name="Google Shape;128;g2087ca425ef_6_2045"/>
          <p:cNvSpPr txBox="1"/>
          <p:nvPr>
            <p:ph idx="11" type="ftr"/>
          </p:nvPr>
        </p:nvSpPr>
        <p:spPr>
          <a:xfrm>
            <a:off x="3383643" y="6462886"/>
            <a:ext cx="54246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9" name="Google Shape;129;g2087ca425ef_6_2045"/>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2087ca425ef_6_204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2" name="Google Shape;132;g2087ca425ef_6_2049"/>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3" name="Google Shape;133;g2087ca425ef_6_2049"/>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AU"/>
              <a:t>‹#›</a:t>
            </a:fld>
            <a:endParaRPr/>
          </a:p>
        </p:txBody>
      </p:sp>
      <p:sp>
        <p:nvSpPr>
          <p:cNvPr id="134" name="Google Shape;134;g2087ca425ef_6_2049"/>
          <p:cNvSpPr txBox="1"/>
          <p:nvPr>
            <p:ph idx="11" type="ftr"/>
          </p:nvPr>
        </p:nvSpPr>
        <p:spPr>
          <a:xfrm>
            <a:off x="3383643" y="6356350"/>
            <a:ext cx="5424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6" name="Shape 26"/>
        <p:cNvGrpSpPr/>
        <p:nvPr/>
      </p:nvGrpSpPr>
      <p:grpSpPr>
        <a:xfrm>
          <a:off x="0" y="0"/>
          <a:ext cx="0" cy="0"/>
          <a:chOff x="0" y="0"/>
          <a:chExt cx="0" cy="0"/>
        </a:xfrm>
      </p:grpSpPr>
      <p:sp>
        <p:nvSpPr>
          <p:cNvPr id="27" name="Google Shape;27;p23"/>
          <p:cNvSpPr txBox="1"/>
          <p:nvPr>
            <p:ph idx="1" type="body"/>
          </p:nvPr>
        </p:nvSpPr>
        <p:spPr>
          <a:xfrm>
            <a:off x="609600" y="274639"/>
            <a:ext cx="10972800" cy="5851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1" type="ftr"/>
          </p:nvPr>
        </p:nvSpPr>
        <p:spPr>
          <a:xfrm>
            <a:off x="3383643" y="6462886"/>
            <a:ext cx="5424714"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 name="Google Shape;3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31" name="Google Shape;31;p23"/>
          <p:cNvSpPr txBox="1"/>
          <p:nvPr/>
        </p:nvSpPr>
        <p:spPr>
          <a:xfrm>
            <a:off x="3080327" y="-274650"/>
            <a:ext cx="6031345" cy="1492309"/>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4800"/>
              <a:buFont typeface="Arial"/>
              <a:buNone/>
            </a:pPr>
            <a:r>
              <a:rPr b="0" i="0" lang="en-AU" sz="4800" u="none" cap="none" strike="noStrike">
                <a:solidFill>
                  <a:srgbClr val="FFFFFF"/>
                </a:solidFill>
                <a:latin typeface="Arial"/>
                <a:ea typeface="Arial"/>
                <a:cs typeface="Arial"/>
                <a:sym typeface="Arial"/>
              </a:rPr>
              <a:t>recallNreason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32" name="Shape 32"/>
        <p:cNvGrpSpPr/>
        <p:nvPr/>
      </p:nvGrpSpPr>
      <p:grpSpPr>
        <a:xfrm>
          <a:off x="0" y="0"/>
          <a:ext cx="0" cy="0"/>
          <a:chOff x="0" y="0"/>
          <a:chExt cx="0" cy="0"/>
        </a:xfrm>
      </p:grpSpPr>
      <p:sp>
        <p:nvSpPr>
          <p:cNvPr id="33" name="Google Shape;33;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1" type="ftr"/>
          </p:nvPr>
        </p:nvSpPr>
        <p:spPr>
          <a:xfrm>
            <a:off x="3383643" y="6462886"/>
            <a:ext cx="5424714"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37" name="Google Shape;37;p24"/>
          <p:cNvSpPr txBox="1"/>
          <p:nvPr/>
        </p:nvSpPr>
        <p:spPr>
          <a:xfrm>
            <a:off x="3080327" y="-274650"/>
            <a:ext cx="6031345" cy="1492309"/>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4800"/>
              <a:buFont typeface="Arial"/>
              <a:buNone/>
            </a:pPr>
            <a:r>
              <a:rPr b="0" i="0" lang="en-AU" sz="4800" u="none" cap="none" strike="noStrike">
                <a:solidFill>
                  <a:srgbClr val="FFFFFF"/>
                </a:solidFill>
                <a:latin typeface="Arial"/>
                <a:ea typeface="Arial"/>
                <a:cs typeface="Arial"/>
                <a:sym typeface="Arial"/>
              </a:rPr>
              <a:t>recallNreason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 name="Google Shape;41;p25"/>
          <p:cNvSpPr txBox="1"/>
          <p:nvPr>
            <p:ph idx="10" type="dt"/>
          </p:nvPr>
        </p:nvSpPr>
        <p:spPr>
          <a:xfrm>
            <a:off x="739588" y="6356349"/>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47" name="Google Shape;47;p29"/>
          <p:cNvSpPr txBox="1"/>
          <p:nvPr>
            <p:ph idx="11" type="ftr"/>
          </p:nvPr>
        </p:nvSpPr>
        <p:spPr>
          <a:xfrm>
            <a:off x="3383643" y="6356350"/>
            <a:ext cx="542471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54" name="Google Shape;54;p30"/>
          <p:cNvSpPr txBox="1"/>
          <p:nvPr>
            <p:ph idx="11" type="ftr"/>
          </p:nvPr>
        </p:nvSpPr>
        <p:spPr>
          <a:xfrm>
            <a:off x="3383643" y="6356350"/>
            <a:ext cx="542471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txBox="1"/>
          <p:nvPr>
            <p:ph idx="11" type="ftr"/>
          </p:nvPr>
        </p:nvSpPr>
        <p:spPr>
          <a:xfrm>
            <a:off x="3383643" y="6462886"/>
            <a:ext cx="5424714"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3" name="Google Shape;6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64" name="Google Shape;64;p31"/>
          <p:cNvSpPr txBox="1"/>
          <p:nvPr/>
        </p:nvSpPr>
        <p:spPr>
          <a:xfrm>
            <a:off x="3519418" y="6409618"/>
            <a:ext cx="5424714"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1200" u="none" cap="none" strike="noStrike">
                <a:solidFill>
                  <a:srgbClr val="582E8F"/>
                </a:solidFill>
                <a:latin typeface="Arial"/>
                <a:ea typeface="Arial"/>
                <a:cs typeface="Arial"/>
                <a:sym typeface="Arial"/>
              </a:rPr>
              <a:t>Self-Understanding</a:t>
            </a:r>
            <a:r>
              <a:rPr b="0" i="0" lang="en-AU" sz="1200" u="none" cap="none" strike="noStrike">
                <a:solidFill>
                  <a:srgbClr val="888888"/>
                </a:solidFill>
                <a:latin typeface="Arial"/>
                <a:ea typeface="Arial"/>
                <a:cs typeface="Arial"/>
                <a:sym typeface="Arial"/>
              </a:rPr>
              <a:t>   |   </a:t>
            </a:r>
            <a:r>
              <a:rPr b="0" i="0" lang="en-AU" sz="1200" u="none" cap="none" strike="noStrike">
                <a:solidFill>
                  <a:srgbClr val="E37F05"/>
                </a:solidFill>
                <a:latin typeface="Arial"/>
                <a:ea typeface="Arial"/>
                <a:cs typeface="Arial"/>
                <a:sym typeface="Arial"/>
              </a:rPr>
              <a:t>Connection</a:t>
            </a:r>
            <a:r>
              <a:rPr b="0" i="0" lang="en-AU" sz="1200" u="none" cap="none" strike="noStrike">
                <a:solidFill>
                  <a:srgbClr val="888888"/>
                </a:solidFill>
                <a:latin typeface="Arial"/>
                <a:ea typeface="Arial"/>
                <a:cs typeface="Arial"/>
                <a:sym typeface="Arial"/>
              </a:rPr>
              <a:t>   |   </a:t>
            </a:r>
            <a:r>
              <a:rPr b="0" i="0" lang="en-AU" sz="1200" u="none" cap="none" strike="noStrike">
                <a:solidFill>
                  <a:srgbClr val="EE2466"/>
                </a:solidFill>
                <a:latin typeface="Arial"/>
                <a:ea typeface="Arial"/>
                <a:cs typeface="Arial"/>
                <a:sym typeface="Arial"/>
              </a:rPr>
              <a:t>Knowledge</a:t>
            </a:r>
            <a:r>
              <a:rPr b="0" i="0" lang="en-AU" sz="1200" u="none" cap="none" strike="noStrike">
                <a:solidFill>
                  <a:srgbClr val="888888"/>
                </a:solidFill>
                <a:latin typeface="Arial"/>
                <a:ea typeface="Arial"/>
                <a:cs typeface="Arial"/>
                <a:sym typeface="Arial"/>
              </a:rPr>
              <a:t>   |   </a:t>
            </a:r>
            <a:r>
              <a:rPr b="0" i="0" lang="en-AU" sz="1200" u="none" cap="none" strike="noStrike">
                <a:solidFill>
                  <a:srgbClr val="6DA738"/>
                </a:solidFill>
                <a:latin typeface="Arial"/>
                <a:ea typeface="Arial"/>
                <a:cs typeface="Arial"/>
                <a:sym typeface="Arial"/>
              </a:rPr>
              <a:t>Competency</a:t>
            </a:r>
            <a:endParaRPr b="0" i="0" sz="1200" u="none" cap="none" strike="noStrike">
              <a:solidFill>
                <a:srgbClr val="6DA73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69" name="Google Shape;69;p48"/>
          <p:cNvSpPr txBox="1"/>
          <p:nvPr>
            <p:ph idx="11" type="ftr"/>
          </p:nvPr>
        </p:nvSpPr>
        <p:spPr>
          <a:xfrm>
            <a:off x="3383643" y="6356350"/>
            <a:ext cx="542471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73" name="Google Shape;73;p49"/>
          <p:cNvSpPr txBox="1"/>
          <p:nvPr>
            <p:ph idx="11" type="ftr"/>
          </p:nvPr>
        </p:nvSpPr>
        <p:spPr>
          <a:xfrm>
            <a:off x="3383643" y="6356350"/>
            <a:ext cx="542471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 name="Google Shape;74;p49"/>
          <p:cNvSpPr txBox="1"/>
          <p:nvPr/>
        </p:nvSpPr>
        <p:spPr>
          <a:xfrm>
            <a:off x="3080327" y="-274650"/>
            <a:ext cx="6031345" cy="1492309"/>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4800"/>
              <a:buFont typeface="Arial"/>
              <a:buNone/>
            </a:pPr>
            <a:r>
              <a:rPr b="0" i="0" lang="en-AU" sz="4800" u="none" cap="none" strike="noStrike">
                <a:solidFill>
                  <a:srgbClr val="FFFFFF"/>
                </a:solidFill>
                <a:latin typeface="Arial"/>
                <a:ea typeface="Arial"/>
                <a:cs typeface="Arial"/>
                <a:sym typeface="Arial"/>
              </a:rPr>
              <a:t>recallNreason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1.png"/><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4" name="Google Shape;14;p21"/>
          <p:cNvSpPr/>
          <p:nvPr/>
        </p:nvSpPr>
        <p:spPr>
          <a:xfrm>
            <a:off x="0" y="3"/>
            <a:ext cx="12192000" cy="847204"/>
          </a:xfrm>
          <a:prstGeom prst="rect">
            <a:avLst/>
          </a:prstGeom>
          <a:solidFill>
            <a:srgbClr val="582E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5" name="Google Shape;15;p21"/>
          <p:cNvCxnSpPr/>
          <p:nvPr/>
        </p:nvCxnSpPr>
        <p:spPr>
          <a:xfrm>
            <a:off x="0" y="6443902"/>
            <a:ext cx="12192000" cy="0"/>
          </a:xfrm>
          <a:prstGeom prst="straightConnector1">
            <a:avLst/>
          </a:prstGeom>
          <a:noFill/>
          <a:ln cap="flat" cmpd="sng" w="28575">
            <a:solidFill>
              <a:srgbClr val="582E8F"/>
            </a:solidFill>
            <a:prstDash val="solid"/>
            <a:miter lim="800000"/>
            <a:headEnd len="sm" w="sm" type="none"/>
            <a:tailEnd len="sm" w="sm" type="none"/>
          </a:ln>
        </p:spPr>
      </p:cxnSp>
      <p:cxnSp>
        <p:nvCxnSpPr>
          <p:cNvPr id="16" name="Google Shape;16;p21"/>
          <p:cNvCxnSpPr/>
          <p:nvPr/>
        </p:nvCxnSpPr>
        <p:spPr>
          <a:xfrm>
            <a:off x="0" y="6492539"/>
            <a:ext cx="12192000" cy="0"/>
          </a:xfrm>
          <a:prstGeom prst="straightConnector1">
            <a:avLst/>
          </a:prstGeom>
          <a:noFill/>
          <a:ln cap="flat" cmpd="sng" w="28575">
            <a:solidFill>
              <a:srgbClr val="582E8F"/>
            </a:solidFill>
            <a:prstDash val="solid"/>
            <a:miter lim="800000"/>
            <a:headEnd len="sm" w="sm" type="none"/>
            <a:tailEnd len="sm" w="sm" type="none"/>
          </a:ln>
        </p:spPr>
      </p:cxnSp>
      <p:cxnSp>
        <p:nvCxnSpPr>
          <p:cNvPr id="17" name="Google Shape;17;p21"/>
          <p:cNvCxnSpPr/>
          <p:nvPr/>
        </p:nvCxnSpPr>
        <p:spPr>
          <a:xfrm>
            <a:off x="0" y="915348"/>
            <a:ext cx="12192000" cy="0"/>
          </a:xfrm>
          <a:prstGeom prst="straightConnector1">
            <a:avLst/>
          </a:prstGeom>
          <a:noFill/>
          <a:ln cap="flat" cmpd="sng" w="28575">
            <a:solidFill>
              <a:srgbClr val="582E8F"/>
            </a:solidFill>
            <a:prstDash val="solid"/>
            <a:miter lim="800000"/>
            <a:headEnd len="sm" w="sm" type="none"/>
            <a:tailEnd len="sm" w="sm" type="none"/>
          </a:ln>
        </p:spPr>
      </p:cxnSp>
      <p:pic>
        <p:nvPicPr>
          <p:cNvPr descr="A close up of a sign&#10;&#10;Description automatically generated" id="18" name="Google Shape;18;p21"/>
          <p:cNvPicPr preferRelativeResize="0"/>
          <p:nvPr/>
        </p:nvPicPr>
        <p:blipFill rotWithShape="1">
          <a:blip r:embed="rId1">
            <a:alphaModFix/>
          </a:blip>
          <a:srcRect b="0" l="0" r="0" t="0"/>
          <a:stretch/>
        </p:blipFill>
        <p:spPr>
          <a:xfrm>
            <a:off x="5227329" y="6539570"/>
            <a:ext cx="1737342" cy="3425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g2087ca425ef_6_2020"/>
          <p:cNvSpPr txBox="1"/>
          <p:nvPr>
            <p:ph idx="1" type="body"/>
          </p:nvPr>
        </p:nvSpPr>
        <p:spPr>
          <a:xfrm>
            <a:off x="838200" y="1364577"/>
            <a:ext cx="10515600" cy="14862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rgbClr val="213E52"/>
              </a:buClr>
              <a:buSzPts val="3200"/>
              <a:buFont typeface="Arial"/>
              <a:buChar char="•"/>
              <a:defRPr b="0" i="0" sz="3200" u="none" cap="none" strike="noStrike">
                <a:solidFill>
                  <a:srgbClr val="213E52"/>
                </a:solidFill>
                <a:latin typeface="Arial"/>
                <a:ea typeface="Arial"/>
                <a:cs typeface="Arial"/>
                <a:sym typeface="Arial"/>
              </a:defRPr>
            </a:lvl1pPr>
            <a:lvl2pPr indent="-381000" lvl="1" marL="914400" marR="0" rtl="0" algn="l">
              <a:lnSpc>
                <a:spcPct val="90000"/>
              </a:lnSpc>
              <a:spcBef>
                <a:spcPts val="500"/>
              </a:spcBef>
              <a:spcAft>
                <a:spcPts val="0"/>
              </a:spcAft>
              <a:buClr>
                <a:srgbClr val="213E52"/>
              </a:buClr>
              <a:buSzPts val="2400"/>
              <a:buFont typeface="Arial"/>
              <a:buChar char="•"/>
              <a:defRPr b="1" i="0" sz="2400" u="none" cap="none" strike="noStrike">
                <a:solidFill>
                  <a:srgbClr val="213E52"/>
                </a:solidFill>
                <a:latin typeface="Arial"/>
                <a:ea typeface="Arial"/>
                <a:cs typeface="Arial"/>
                <a:sym typeface="Arial"/>
              </a:defRPr>
            </a:lvl2pPr>
            <a:lvl3pPr indent="-228600" lvl="2" marL="1371600" marR="0" rtl="0" algn="l">
              <a:lnSpc>
                <a:spcPct val="90000"/>
              </a:lnSpc>
              <a:spcBef>
                <a:spcPts val="500"/>
              </a:spcBef>
              <a:spcAft>
                <a:spcPts val="0"/>
              </a:spcAft>
              <a:buClr>
                <a:srgbClr val="213E52"/>
              </a:buClr>
              <a:buSzPts val="2000"/>
              <a:buFont typeface="Arial"/>
              <a:buNone/>
              <a:defRPr b="0" i="0" sz="2000" u="none" cap="none" strike="noStrike">
                <a:solidFill>
                  <a:srgbClr val="213E52"/>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g2087ca425ef_6_2020"/>
          <p:cNvSpPr/>
          <p:nvPr/>
        </p:nvSpPr>
        <p:spPr>
          <a:xfrm>
            <a:off x="0" y="155650"/>
            <a:ext cx="12192000" cy="565200"/>
          </a:xfrm>
          <a:prstGeom prst="rect">
            <a:avLst/>
          </a:prstGeom>
          <a:solidFill>
            <a:srgbClr val="213E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4" name="Google Shape;104;g2087ca425ef_6_2020"/>
          <p:cNvPicPr preferRelativeResize="0"/>
          <p:nvPr/>
        </p:nvPicPr>
        <p:blipFill rotWithShape="1">
          <a:blip r:embed="rId1">
            <a:alphaModFix/>
          </a:blip>
          <a:srcRect b="0" l="0" r="0" t="0"/>
          <a:stretch/>
        </p:blipFill>
        <p:spPr>
          <a:xfrm>
            <a:off x="72164" y="204686"/>
            <a:ext cx="506507" cy="467038"/>
          </a:xfrm>
          <a:prstGeom prst="rect">
            <a:avLst/>
          </a:prstGeom>
          <a:solidFill>
            <a:srgbClr val="213E52"/>
          </a:solidFill>
          <a:ln cap="flat" cmpd="sng" w="25400">
            <a:solidFill>
              <a:srgbClr val="213E52"/>
            </a:solidFill>
            <a:prstDash val="solid"/>
            <a:round/>
            <a:headEnd len="sm" w="sm" type="none"/>
            <a:tailEnd len="sm" w="sm" type="none"/>
          </a:ln>
        </p:spPr>
      </p:pic>
      <p:sp>
        <p:nvSpPr>
          <p:cNvPr id="105" name="Google Shape;105;g2087ca425ef_6_2020"/>
          <p:cNvSpPr txBox="1"/>
          <p:nvPr/>
        </p:nvSpPr>
        <p:spPr>
          <a:xfrm>
            <a:off x="1663848" y="118332"/>
            <a:ext cx="8864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200" u="none" cap="none" strike="noStrike">
                <a:solidFill>
                  <a:schemeClr val="lt1"/>
                </a:solidFill>
                <a:latin typeface="Arial"/>
                <a:ea typeface="Arial"/>
                <a:cs typeface="Arial"/>
                <a:sym typeface="Arial"/>
              </a:rPr>
              <a:t>recallNreason</a:t>
            </a:r>
            <a:endParaRPr b="0" i="0" sz="3200" u="none" cap="none" strike="noStrike">
              <a:solidFill>
                <a:schemeClr val="lt1"/>
              </a:solidFill>
              <a:latin typeface="Arial"/>
              <a:ea typeface="Arial"/>
              <a:cs typeface="Arial"/>
              <a:sym typeface="Arial"/>
            </a:endParaRPr>
          </a:p>
        </p:txBody>
      </p:sp>
      <p:pic>
        <p:nvPicPr>
          <p:cNvPr id="106" name="Google Shape;106;g2087ca425ef_6_2020"/>
          <p:cNvPicPr preferRelativeResize="0"/>
          <p:nvPr/>
        </p:nvPicPr>
        <p:blipFill rotWithShape="1">
          <a:blip r:embed="rId2">
            <a:alphaModFix/>
          </a:blip>
          <a:srcRect b="0" l="0" r="0" t="0"/>
          <a:stretch/>
        </p:blipFill>
        <p:spPr>
          <a:xfrm>
            <a:off x="9380220" y="6321376"/>
            <a:ext cx="2743200" cy="471648"/>
          </a:xfrm>
          <a:prstGeom prst="rect">
            <a:avLst/>
          </a:prstGeom>
          <a:noFill/>
          <a:ln cap="flat" cmpd="dbl" w="57150">
            <a:solidFill>
              <a:schemeClr val="lt1"/>
            </a:solidFill>
            <a:prstDash val="solid"/>
            <a:round/>
            <a:headEnd len="sm" w="sm" type="none"/>
            <a:tailEnd len="sm" w="sm" type="none"/>
          </a:ln>
        </p:spPr>
      </p:pic>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hyperlink" Target="https://www.facebook.com/groups/justintimemathstlf" TargetMode="External"/><Relationship Id="rId4" Type="http://schemas.openxmlformats.org/officeDocument/2006/relationships/image" Target="../media/image28.png"/><Relationship Id="rId5" Type="http://schemas.openxmlformats.org/officeDocument/2006/relationships/image" Target="../media/image34.png"/><Relationship Id="rId6" Type="http://schemas.openxmlformats.org/officeDocument/2006/relationships/image" Target="../media/image4.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nzmaths.co.nz/resource/greedy-pig" TargetMode="Externa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s://nzmaths.co.nz/resource/greedy-pig" TargetMode="External"/><Relationship Id="rId4" Type="http://schemas.openxmlformats.org/officeDocument/2006/relationships/image" Target="../media/image31.jp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36.jpg"/><Relationship Id="rId4" Type="http://schemas.openxmlformats.org/officeDocument/2006/relationships/image" Target="../media/image54.png"/><Relationship Id="rId5"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68.png"/><Relationship Id="rId4" Type="http://schemas.openxmlformats.org/officeDocument/2006/relationships/image" Target="../media/image46.png"/><Relationship Id="rId5"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7.png"/><Relationship Id="rId5"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16.png"/><Relationship Id="rId5" Type="http://schemas.openxmlformats.org/officeDocument/2006/relationships/image" Target="../media/image50.jpg"/><Relationship Id="rId6" Type="http://schemas.openxmlformats.org/officeDocument/2006/relationships/image" Target="../media/image38.png"/><Relationship Id="rId7" Type="http://schemas.openxmlformats.org/officeDocument/2006/relationships/image" Target="../media/image41.png"/><Relationship Id="rId8"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45.png"/><Relationship Id="rId5"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57.png"/><Relationship Id="rId5"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6.png"/><Relationship Id="rId5" Type="http://schemas.openxmlformats.org/officeDocument/2006/relationships/image" Target="../media/image14.jp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52.png"/><Relationship Id="rId4" Type="http://schemas.openxmlformats.org/officeDocument/2006/relationships/image" Target="../media/image83.jpg"/></Relationships>
</file>

<file path=ppt/slides/_rels/slide21.xml.rels><?xml version="1.0" encoding="UTF-8" standalone="yes"?><Relationships xmlns="http://schemas.openxmlformats.org/package/2006/relationships"><Relationship Id="rId10" Type="http://schemas.openxmlformats.org/officeDocument/2006/relationships/image" Target="../media/image50.jpg"/><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56.png"/><Relationship Id="rId5" Type="http://schemas.openxmlformats.org/officeDocument/2006/relationships/image" Target="../media/image62.png"/><Relationship Id="rId6" Type="http://schemas.openxmlformats.org/officeDocument/2006/relationships/image" Target="../media/image79.png"/><Relationship Id="rId7" Type="http://schemas.openxmlformats.org/officeDocument/2006/relationships/image" Target="../media/image78.png"/><Relationship Id="rId8"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66.gif"/></Relationships>
</file>

<file path=ppt/slides/_rels/slide23.xml.rels><?xml version="1.0" encoding="UTF-8" standalone="yes"?><Relationships xmlns="http://schemas.openxmlformats.org/package/2006/relationships"><Relationship Id="rId10" Type="http://schemas.openxmlformats.org/officeDocument/2006/relationships/image" Target="../media/image23.jpg"/><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61.jpg"/><Relationship Id="rId4" Type="http://schemas.openxmlformats.org/officeDocument/2006/relationships/image" Target="../media/image60.jpg"/><Relationship Id="rId9" Type="http://schemas.openxmlformats.org/officeDocument/2006/relationships/image" Target="../media/image75.png"/><Relationship Id="rId5" Type="http://schemas.openxmlformats.org/officeDocument/2006/relationships/image" Target="../media/image59.jpg"/><Relationship Id="rId6" Type="http://schemas.openxmlformats.org/officeDocument/2006/relationships/image" Target="../media/image74.jpg"/><Relationship Id="rId7" Type="http://schemas.openxmlformats.org/officeDocument/2006/relationships/image" Target="../media/image72.jpg"/><Relationship Id="rId8" Type="http://schemas.openxmlformats.org/officeDocument/2006/relationships/image" Target="../media/image67.jpg"/></Relationships>
</file>

<file path=ppt/slides/_rels/slide24.xml.rels><?xml version="1.0" encoding="UTF-8" standalone="yes"?><Relationships xmlns="http://schemas.openxmlformats.org/package/2006/relationships"><Relationship Id="rId10" Type="http://schemas.openxmlformats.org/officeDocument/2006/relationships/image" Target="../media/image77.png"/><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71.png"/><Relationship Id="rId4" Type="http://schemas.openxmlformats.org/officeDocument/2006/relationships/image" Target="../media/image69.png"/><Relationship Id="rId9" Type="http://schemas.openxmlformats.org/officeDocument/2006/relationships/image" Target="../media/image84.png"/><Relationship Id="rId5" Type="http://schemas.openxmlformats.org/officeDocument/2006/relationships/image" Target="../media/image70.png"/><Relationship Id="rId6" Type="http://schemas.openxmlformats.org/officeDocument/2006/relationships/image" Target="../media/image86.png"/><Relationship Id="rId7" Type="http://schemas.openxmlformats.org/officeDocument/2006/relationships/image" Target="../media/image82.png"/><Relationship Id="rId8" Type="http://schemas.openxmlformats.org/officeDocument/2006/relationships/image" Target="../media/image7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8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42.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hyperlink" Target="https://nzmaths.co.nz/resource/greedy-pig" TargetMode="External"/><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087ca425ef_6_2060"/>
          <p:cNvSpPr txBox="1"/>
          <p:nvPr>
            <p:ph idx="4294967295" type="body"/>
          </p:nvPr>
        </p:nvSpPr>
        <p:spPr>
          <a:xfrm>
            <a:off x="156375" y="922825"/>
            <a:ext cx="7143300" cy="1333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852"/>
              <a:buNone/>
            </a:pPr>
            <a:r>
              <a:rPr lang="en-AU" sz="2702"/>
              <a:t>A starter collection of RecallNreason Games </a:t>
            </a:r>
            <a:endParaRPr sz="2702"/>
          </a:p>
          <a:p>
            <a:pPr indent="0" lvl="0" marL="0" rtl="0" algn="l">
              <a:lnSpc>
                <a:spcPct val="115000"/>
              </a:lnSpc>
              <a:spcBef>
                <a:spcPts val="0"/>
              </a:spcBef>
              <a:spcAft>
                <a:spcPts val="0"/>
              </a:spcAft>
              <a:buSzPts val="852"/>
              <a:buNone/>
            </a:pPr>
            <a:r>
              <a:rPr lang="en-AU" sz="2702"/>
              <a:t>Teachers are sharing their ideas and insights with these resources on our facebook page</a:t>
            </a:r>
            <a:endParaRPr sz="2702"/>
          </a:p>
          <a:p>
            <a:pPr indent="0" lvl="0" marL="0" rtl="0" algn="ctr">
              <a:lnSpc>
                <a:spcPct val="115000"/>
              </a:lnSpc>
              <a:spcBef>
                <a:spcPts val="0"/>
              </a:spcBef>
              <a:spcAft>
                <a:spcPts val="0"/>
              </a:spcAft>
              <a:buSzPts val="852"/>
              <a:buNone/>
            </a:pPr>
            <a:r>
              <a:rPr lang="en-AU" sz="2915" u="sng">
                <a:solidFill>
                  <a:schemeClr val="hlink"/>
                </a:solidFill>
                <a:hlinkClick r:id="rId3"/>
              </a:rPr>
              <a:t>TLF Maths: ideas and insights | Facebook</a:t>
            </a:r>
            <a:endParaRPr sz="4232"/>
          </a:p>
        </p:txBody>
      </p:sp>
      <p:pic>
        <p:nvPicPr>
          <p:cNvPr id="141" name="Google Shape;141;g2087ca425ef_6_2060"/>
          <p:cNvPicPr preferRelativeResize="0"/>
          <p:nvPr/>
        </p:nvPicPr>
        <p:blipFill>
          <a:blip r:embed="rId4">
            <a:alphaModFix/>
          </a:blip>
          <a:stretch>
            <a:fillRect/>
          </a:stretch>
        </p:blipFill>
        <p:spPr>
          <a:xfrm>
            <a:off x="7384875" y="771925"/>
            <a:ext cx="4741699" cy="2203775"/>
          </a:xfrm>
          <a:prstGeom prst="rect">
            <a:avLst/>
          </a:prstGeom>
          <a:noFill/>
          <a:ln>
            <a:noFill/>
          </a:ln>
        </p:spPr>
      </p:pic>
      <p:pic>
        <p:nvPicPr>
          <p:cNvPr id="142" name="Google Shape;142;g2087ca425ef_6_2060"/>
          <p:cNvPicPr preferRelativeResize="0"/>
          <p:nvPr/>
        </p:nvPicPr>
        <p:blipFill>
          <a:blip r:embed="rId5">
            <a:alphaModFix/>
          </a:blip>
          <a:stretch>
            <a:fillRect/>
          </a:stretch>
        </p:blipFill>
        <p:spPr>
          <a:xfrm rot="-301076">
            <a:off x="368401" y="3731045"/>
            <a:ext cx="3321097" cy="2229808"/>
          </a:xfrm>
          <a:prstGeom prst="rect">
            <a:avLst/>
          </a:prstGeom>
          <a:noFill/>
          <a:ln>
            <a:noFill/>
          </a:ln>
        </p:spPr>
      </p:pic>
      <p:pic>
        <p:nvPicPr>
          <p:cNvPr id="143" name="Google Shape;143;g2087ca425ef_6_2060"/>
          <p:cNvPicPr preferRelativeResize="0"/>
          <p:nvPr/>
        </p:nvPicPr>
        <p:blipFill>
          <a:blip r:embed="rId6">
            <a:alphaModFix/>
          </a:blip>
          <a:stretch>
            <a:fillRect/>
          </a:stretch>
        </p:blipFill>
        <p:spPr>
          <a:xfrm>
            <a:off x="4299586" y="3450548"/>
            <a:ext cx="3893425" cy="2310475"/>
          </a:xfrm>
          <a:prstGeom prst="rect">
            <a:avLst/>
          </a:prstGeom>
          <a:noFill/>
          <a:ln>
            <a:noFill/>
          </a:ln>
        </p:spPr>
      </p:pic>
      <p:pic>
        <p:nvPicPr>
          <p:cNvPr id="144" name="Google Shape;144;g2087ca425ef_6_2060"/>
          <p:cNvPicPr preferRelativeResize="0"/>
          <p:nvPr/>
        </p:nvPicPr>
        <p:blipFill>
          <a:blip r:embed="rId7">
            <a:alphaModFix/>
          </a:blip>
          <a:stretch>
            <a:fillRect/>
          </a:stretch>
        </p:blipFill>
        <p:spPr>
          <a:xfrm rot="835979">
            <a:off x="9181497" y="3558615"/>
            <a:ext cx="1691156" cy="2574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087ca425ef_6_1182"/>
          <p:cNvSpPr txBox="1"/>
          <p:nvPr/>
        </p:nvSpPr>
        <p:spPr>
          <a:xfrm>
            <a:off x="5575899" y="889843"/>
            <a:ext cx="6460800" cy="514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Add ‘em Ups                              </a:t>
            </a:r>
            <a:r>
              <a:rPr b="0" i="0" lang="en-AU" sz="2000" u="none" cap="none" strike="noStrike">
                <a:solidFill>
                  <a:srgbClr val="000000"/>
                </a:solidFill>
                <a:latin typeface="Arial"/>
                <a:ea typeface="Arial"/>
                <a:cs typeface="Arial"/>
                <a:sym typeface="Arial"/>
              </a:rPr>
              <a:t>Year 0-8</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a:t>
            </a:r>
            <a:r>
              <a:rPr b="1" i="0" lang="en-AU" sz="1800" u="none" cap="none" strike="noStrike">
                <a:solidFill>
                  <a:schemeClr val="dk1"/>
                </a:solidFill>
                <a:latin typeface="Arial"/>
                <a:ea typeface="Arial"/>
                <a:cs typeface="Arial"/>
                <a:sym typeface="Arial"/>
              </a:rPr>
              <a:t>  </a:t>
            </a:r>
            <a:r>
              <a:rPr b="0" i="1" lang="en-AU" sz="1800" u="none" cap="none" strike="noStrike">
                <a:solidFill>
                  <a:schemeClr val="dk1"/>
                </a:solidFill>
                <a:latin typeface="Arial"/>
                <a:ea typeface="Arial"/>
                <a:cs typeface="Arial"/>
                <a:sym typeface="Arial"/>
              </a:rPr>
              <a:t>dice (6-sided or 10 sided)</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 </a:t>
            </a:r>
            <a:r>
              <a:rPr b="0" i="0" lang="en-AU" sz="1800" u="none" cap="none" strike="noStrike">
                <a:solidFill>
                  <a:schemeClr val="dk1"/>
                </a:solidFill>
                <a:latin typeface="Arial"/>
                <a:ea typeface="Arial"/>
                <a:cs typeface="Arial"/>
                <a:sym typeface="Arial"/>
              </a:rPr>
              <a:t>addition</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1" i="0" lang="en-AU" sz="1800" u="none" cap="none" strike="noStrike">
                <a:solidFill>
                  <a:schemeClr val="dk1"/>
                </a:solidFill>
                <a:latin typeface="Arial"/>
                <a:ea typeface="Arial"/>
                <a:cs typeface="Arial"/>
                <a:sym typeface="Arial"/>
              </a:rPr>
              <a:t> </a:t>
            </a:r>
            <a:r>
              <a:rPr b="0" i="0" lang="en-AU" sz="1800" u="none" cap="none" strike="noStrike">
                <a:solidFill>
                  <a:srgbClr val="000000"/>
                </a:solidFill>
                <a:latin typeface="Arial"/>
                <a:ea typeface="Arial"/>
                <a:cs typeface="Arial"/>
                <a:sym typeface="Arial"/>
              </a:rPr>
              <a:t>Get the highest total. Your score comes from totals of rows or columns that are repeated (this is the strategy).</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Players take turns to roll the dice. </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As each number is rolled players decide where to place it somewhere in the grid</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Students can add columns or rows  as numbers are placed to create totals.</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After 9 rolls all numbers and totals should be entered into boxes</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Totals that are repeated can go towards the final score e.g. 8 is not allowed as there is no other 8 in the totals.</a:t>
            </a:r>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b="0" i="0" sz="1400" u="none" cap="none" strike="noStrike">
              <a:solidFill>
                <a:srgbClr val="000000"/>
              </a:solidFill>
              <a:latin typeface="Arial"/>
              <a:ea typeface="Arial"/>
              <a:cs typeface="Arial"/>
              <a:sym typeface="Arial"/>
            </a:endParaRPr>
          </a:p>
        </p:txBody>
      </p:sp>
      <p:sp>
        <p:nvSpPr>
          <p:cNvPr id="314" name="Google Shape;314;g2087ca425ef_6_1182"/>
          <p:cNvSpPr txBox="1"/>
          <p:nvPr/>
        </p:nvSpPr>
        <p:spPr>
          <a:xfrm>
            <a:off x="57459" y="6155162"/>
            <a:ext cx="613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1400" u="sng" cap="none" strike="noStrike">
                <a:solidFill>
                  <a:srgbClr val="000000"/>
                </a:solidFill>
                <a:latin typeface="Arial"/>
                <a:ea typeface="Arial"/>
                <a:cs typeface="Arial"/>
                <a:sym typeface="Arial"/>
                <a:hlinkClick r:id="rId3">
                  <a:extLst>
                    <a:ext uri="{A12FA001-AC4F-418D-AE19-62706E023703}">
                      <ahyp:hlinkClr val="tx"/>
                    </a:ext>
                  </a:extLst>
                </a:hlinkClick>
              </a:rPr>
              <a:t>Source:  nzmaths</a:t>
            </a:r>
            <a:endParaRPr b="1" i="1" sz="1400" u="none" cap="none" strike="noStrike">
              <a:solidFill>
                <a:srgbClr val="000000"/>
              </a:solidFill>
              <a:latin typeface="Arial"/>
              <a:ea typeface="Arial"/>
              <a:cs typeface="Arial"/>
              <a:sym typeface="Arial"/>
            </a:endParaRPr>
          </a:p>
        </p:txBody>
      </p:sp>
      <p:pic>
        <p:nvPicPr>
          <p:cNvPr id="315" name="Google Shape;315;g2087ca425ef_6_1182"/>
          <p:cNvPicPr preferRelativeResize="0"/>
          <p:nvPr/>
        </p:nvPicPr>
        <p:blipFill rotWithShape="1">
          <a:blip r:embed="rId4">
            <a:alphaModFix/>
          </a:blip>
          <a:srcRect b="0" l="0" r="0" t="0"/>
          <a:stretch/>
        </p:blipFill>
        <p:spPr>
          <a:xfrm>
            <a:off x="142712" y="1050562"/>
            <a:ext cx="4895850" cy="4972730"/>
          </a:xfrm>
          <a:prstGeom prst="rect">
            <a:avLst/>
          </a:prstGeom>
          <a:noFill/>
          <a:ln>
            <a:noFill/>
          </a:ln>
        </p:spPr>
      </p:pic>
      <p:sp>
        <p:nvSpPr>
          <p:cNvPr id="316" name="Google Shape;316;g2087ca425ef_6_1182"/>
          <p:cNvSpPr txBox="1"/>
          <p:nvPr/>
        </p:nvSpPr>
        <p:spPr>
          <a:xfrm>
            <a:off x="727789" y="1265512"/>
            <a:ext cx="720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AU" sz="3200" u="none" cap="none" strike="noStrike">
                <a:solidFill>
                  <a:srgbClr val="002060"/>
                </a:solidFill>
                <a:latin typeface="Arial"/>
                <a:ea typeface="Arial"/>
                <a:cs typeface="Arial"/>
                <a:sym typeface="Arial"/>
              </a:rPr>
              <a:t>9</a:t>
            </a:r>
            <a:endParaRPr/>
          </a:p>
        </p:txBody>
      </p:sp>
      <p:sp>
        <p:nvSpPr>
          <p:cNvPr id="317" name="Google Shape;317;g2087ca425ef_6_1182"/>
          <p:cNvSpPr txBox="1"/>
          <p:nvPr/>
        </p:nvSpPr>
        <p:spPr>
          <a:xfrm>
            <a:off x="3880076" y="2631284"/>
            <a:ext cx="7191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AU" sz="3200" u="none" cap="none" strike="noStrike">
                <a:solidFill>
                  <a:srgbClr val="002060"/>
                </a:solidFill>
                <a:latin typeface="Arial"/>
                <a:ea typeface="Arial"/>
                <a:cs typeface="Arial"/>
                <a:sym typeface="Arial"/>
              </a:rPr>
              <a:t>12</a:t>
            </a:r>
            <a:endParaRPr/>
          </a:p>
        </p:txBody>
      </p:sp>
      <p:sp>
        <p:nvSpPr>
          <p:cNvPr id="318" name="Google Shape;318;g2087ca425ef_6_1182"/>
          <p:cNvSpPr txBox="1"/>
          <p:nvPr/>
        </p:nvSpPr>
        <p:spPr>
          <a:xfrm>
            <a:off x="3896438" y="1320079"/>
            <a:ext cx="7191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AU" sz="3200" u="none" cap="none" strike="noStrike">
                <a:solidFill>
                  <a:srgbClr val="002060"/>
                </a:solidFill>
                <a:latin typeface="Arial"/>
                <a:ea typeface="Arial"/>
                <a:cs typeface="Arial"/>
                <a:sym typeface="Arial"/>
              </a:rPr>
              <a:t>8</a:t>
            </a:r>
            <a:endParaRPr/>
          </a:p>
        </p:txBody>
      </p:sp>
      <p:sp>
        <p:nvSpPr>
          <p:cNvPr id="319" name="Google Shape;319;g2087ca425ef_6_1182"/>
          <p:cNvSpPr txBox="1"/>
          <p:nvPr/>
        </p:nvSpPr>
        <p:spPr>
          <a:xfrm>
            <a:off x="1789827" y="1265512"/>
            <a:ext cx="720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AU" sz="3200" u="none" cap="none" strike="noStrike">
                <a:solidFill>
                  <a:srgbClr val="002060"/>
                </a:solidFill>
                <a:latin typeface="Arial"/>
                <a:ea typeface="Arial"/>
                <a:cs typeface="Arial"/>
                <a:sym typeface="Arial"/>
              </a:rPr>
              <a:t>9</a:t>
            </a:r>
            <a:endParaRPr/>
          </a:p>
        </p:txBody>
      </p:sp>
      <p:sp>
        <p:nvSpPr>
          <p:cNvPr id="320" name="Google Shape;320;g2087ca425ef_6_1182"/>
          <p:cNvSpPr txBox="1"/>
          <p:nvPr/>
        </p:nvSpPr>
        <p:spPr>
          <a:xfrm>
            <a:off x="3914937" y="1967150"/>
            <a:ext cx="720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AU" sz="3200" u="none" cap="none" strike="noStrike">
                <a:solidFill>
                  <a:srgbClr val="002060"/>
                </a:solidFill>
                <a:latin typeface="Arial"/>
                <a:ea typeface="Arial"/>
                <a:cs typeface="Arial"/>
                <a:sym typeface="Arial"/>
              </a:rPr>
              <a:t>9</a:t>
            </a:r>
            <a:endParaRPr/>
          </a:p>
        </p:txBody>
      </p:sp>
      <p:sp>
        <p:nvSpPr>
          <p:cNvPr id="321" name="Google Shape;321;g2087ca425ef_6_1182"/>
          <p:cNvSpPr txBox="1"/>
          <p:nvPr/>
        </p:nvSpPr>
        <p:spPr>
          <a:xfrm>
            <a:off x="764787" y="3376065"/>
            <a:ext cx="728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1</a:t>
            </a:r>
            <a:endParaRPr/>
          </a:p>
        </p:txBody>
      </p:sp>
      <p:sp>
        <p:nvSpPr>
          <p:cNvPr id="322" name="Google Shape;322;g2087ca425ef_6_1182"/>
          <p:cNvSpPr txBox="1"/>
          <p:nvPr/>
        </p:nvSpPr>
        <p:spPr>
          <a:xfrm>
            <a:off x="1844906" y="1949666"/>
            <a:ext cx="727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2</a:t>
            </a:r>
            <a:endParaRPr/>
          </a:p>
        </p:txBody>
      </p:sp>
      <p:sp>
        <p:nvSpPr>
          <p:cNvPr id="323" name="Google Shape;323;g2087ca425ef_6_1182"/>
          <p:cNvSpPr txBox="1"/>
          <p:nvPr/>
        </p:nvSpPr>
        <p:spPr>
          <a:xfrm>
            <a:off x="764787" y="2649784"/>
            <a:ext cx="727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3</a:t>
            </a:r>
            <a:endParaRPr/>
          </a:p>
        </p:txBody>
      </p:sp>
      <p:sp>
        <p:nvSpPr>
          <p:cNvPr id="324" name="Google Shape;324;g2087ca425ef_6_1182"/>
          <p:cNvSpPr txBox="1"/>
          <p:nvPr/>
        </p:nvSpPr>
        <p:spPr>
          <a:xfrm>
            <a:off x="765406" y="1960779"/>
            <a:ext cx="728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5</a:t>
            </a:r>
            <a:endParaRPr/>
          </a:p>
        </p:txBody>
      </p:sp>
      <p:sp>
        <p:nvSpPr>
          <p:cNvPr id="325" name="Google Shape;325;g2087ca425ef_6_1182"/>
          <p:cNvSpPr txBox="1"/>
          <p:nvPr/>
        </p:nvSpPr>
        <p:spPr>
          <a:xfrm>
            <a:off x="1816459" y="3389564"/>
            <a:ext cx="728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2</a:t>
            </a:r>
            <a:endParaRPr/>
          </a:p>
        </p:txBody>
      </p:sp>
      <p:sp>
        <p:nvSpPr>
          <p:cNvPr id="326" name="Google Shape;326;g2087ca425ef_6_1182"/>
          <p:cNvSpPr txBox="1"/>
          <p:nvPr/>
        </p:nvSpPr>
        <p:spPr>
          <a:xfrm>
            <a:off x="2846618" y="1960779"/>
            <a:ext cx="728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2</a:t>
            </a:r>
            <a:endParaRPr/>
          </a:p>
        </p:txBody>
      </p:sp>
      <p:sp>
        <p:nvSpPr>
          <p:cNvPr id="327" name="Google Shape;327;g2087ca425ef_6_1182"/>
          <p:cNvSpPr txBox="1"/>
          <p:nvPr/>
        </p:nvSpPr>
        <p:spPr>
          <a:xfrm>
            <a:off x="2869327" y="2642165"/>
            <a:ext cx="727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4</a:t>
            </a:r>
            <a:endParaRPr/>
          </a:p>
        </p:txBody>
      </p:sp>
      <p:sp>
        <p:nvSpPr>
          <p:cNvPr id="328" name="Google Shape;328;g2087ca425ef_6_1182"/>
          <p:cNvSpPr txBox="1"/>
          <p:nvPr/>
        </p:nvSpPr>
        <p:spPr>
          <a:xfrm>
            <a:off x="2868132" y="3364485"/>
            <a:ext cx="720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6</a:t>
            </a:r>
            <a:endParaRPr/>
          </a:p>
        </p:txBody>
      </p:sp>
      <p:sp>
        <p:nvSpPr>
          <p:cNvPr id="329" name="Google Shape;329;g2087ca425ef_6_1182"/>
          <p:cNvSpPr txBox="1"/>
          <p:nvPr/>
        </p:nvSpPr>
        <p:spPr>
          <a:xfrm>
            <a:off x="2830743" y="1279802"/>
            <a:ext cx="720600" cy="585000"/>
          </a:xfrm>
          <a:prstGeom prst="rect">
            <a:avLst/>
          </a:prstGeom>
          <a:solidFill>
            <a:schemeClr val="lt1">
              <a:alpha val="70980"/>
            </a:scheme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AU" sz="3200" u="none" cap="none" strike="noStrike">
                <a:solidFill>
                  <a:srgbClr val="002060"/>
                </a:solidFill>
                <a:latin typeface="Arial"/>
                <a:ea typeface="Arial"/>
                <a:cs typeface="Arial"/>
                <a:sym typeface="Arial"/>
              </a:rPr>
              <a:t>12</a:t>
            </a:r>
            <a:endParaRPr/>
          </a:p>
        </p:txBody>
      </p:sp>
      <p:sp>
        <p:nvSpPr>
          <p:cNvPr id="330" name="Google Shape;330;g2087ca425ef_6_1182"/>
          <p:cNvSpPr txBox="1"/>
          <p:nvPr/>
        </p:nvSpPr>
        <p:spPr>
          <a:xfrm>
            <a:off x="3925014" y="3290186"/>
            <a:ext cx="720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AU" sz="3200" u="none" cap="none" strike="noStrike">
                <a:solidFill>
                  <a:srgbClr val="002060"/>
                </a:solidFill>
                <a:latin typeface="Arial"/>
                <a:ea typeface="Arial"/>
                <a:cs typeface="Arial"/>
                <a:sym typeface="Arial"/>
              </a:rPr>
              <a:t>9</a:t>
            </a:r>
            <a:endParaRPr/>
          </a:p>
        </p:txBody>
      </p:sp>
      <p:sp>
        <p:nvSpPr>
          <p:cNvPr id="331" name="Google Shape;331;g2087ca425ef_6_1182"/>
          <p:cNvSpPr txBox="1"/>
          <p:nvPr/>
        </p:nvSpPr>
        <p:spPr>
          <a:xfrm>
            <a:off x="380624" y="4637252"/>
            <a:ext cx="4329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2060"/>
                </a:solidFill>
                <a:latin typeface="Arial"/>
                <a:ea typeface="Arial"/>
                <a:cs typeface="Arial"/>
                <a:sym typeface="Arial"/>
              </a:rPr>
              <a:t>9 + 9 + 9 + 9 + 12 + 12</a:t>
            </a:r>
            <a:endParaRPr/>
          </a:p>
        </p:txBody>
      </p:sp>
      <p:sp>
        <p:nvSpPr>
          <p:cNvPr id="332" name="Google Shape;332;g2087ca425ef_6_1182"/>
          <p:cNvSpPr txBox="1"/>
          <p:nvPr/>
        </p:nvSpPr>
        <p:spPr>
          <a:xfrm>
            <a:off x="3495243" y="5238610"/>
            <a:ext cx="1104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3200" u="none" cap="none" strike="noStrike">
                <a:solidFill>
                  <a:srgbClr val="002060"/>
                </a:solidFill>
                <a:latin typeface="Arial"/>
                <a:ea typeface="Arial"/>
                <a:cs typeface="Arial"/>
                <a:sym typeface="Arial"/>
              </a:rPr>
              <a:t>60</a:t>
            </a:r>
            <a:endParaRPr/>
          </a:p>
        </p:txBody>
      </p:sp>
      <p:sp>
        <p:nvSpPr>
          <p:cNvPr id="333" name="Google Shape;333;g2087ca425ef_6_1182"/>
          <p:cNvSpPr txBox="1"/>
          <p:nvPr/>
        </p:nvSpPr>
        <p:spPr>
          <a:xfrm>
            <a:off x="1831586" y="2642165"/>
            <a:ext cx="727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AU" sz="3200" u="none" cap="none" strike="noStrike">
                <a:solidFill>
                  <a:schemeClr val="accent5"/>
                </a:solidFill>
                <a:latin typeface="Arial"/>
                <a:ea typeface="Arial"/>
                <a:cs typeface="Arial"/>
                <a:sym typeface="Arial"/>
              </a:rPr>
              <a:t>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087ca425ef_6_1207"/>
          <p:cNvSpPr txBox="1"/>
          <p:nvPr/>
        </p:nvSpPr>
        <p:spPr>
          <a:xfrm>
            <a:off x="5575898" y="889843"/>
            <a:ext cx="6616200" cy="541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Traders                                     </a:t>
            </a:r>
            <a:r>
              <a:rPr b="0" i="0" lang="en-AU" sz="2000" u="none" cap="none" strike="noStrike">
                <a:solidFill>
                  <a:srgbClr val="000000"/>
                </a:solidFill>
                <a:latin typeface="Arial"/>
                <a:ea typeface="Arial"/>
                <a:cs typeface="Arial"/>
                <a:sym typeface="Arial"/>
              </a:rPr>
              <a:t>Year 0-3</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Pattern Blocks, A3 board, dice with digits 1,2,3,</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a:t>
            </a:r>
            <a:r>
              <a:rPr b="0" i="0" lang="en-AU" sz="1800" u="none" cap="none" strike="noStrike">
                <a:solidFill>
                  <a:schemeClr val="dk1"/>
                </a:solidFill>
                <a:latin typeface="Arial"/>
                <a:ea typeface="Arial"/>
                <a:cs typeface="Arial"/>
                <a:sym typeface="Arial"/>
              </a:rPr>
              <a:t>:  Understand the role of trading before using place value.  </a:t>
            </a:r>
            <a:endParaRPr/>
          </a:p>
          <a:p>
            <a:pPr indent="0" lvl="0" marL="0" marR="0" rtl="0" algn="l">
              <a:lnSpc>
                <a:spcPct val="100000"/>
              </a:lnSpc>
              <a:spcBef>
                <a:spcPts val="600"/>
              </a:spcBef>
              <a:spcAft>
                <a:spcPts val="0"/>
              </a:spcAft>
              <a:buNone/>
            </a:pPr>
            <a:r>
              <a:rPr b="1" i="0" lang="en-AU" sz="1800" u="sng" cap="none" strike="noStrike">
                <a:solidFill>
                  <a:schemeClr val="dk1"/>
                </a:solidFill>
                <a:latin typeface="Arial"/>
                <a:ea typeface="Arial"/>
                <a:cs typeface="Arial"/>
                <a:sym typeface="Arial"/>
              </a:rPr>
              <a:t>Aim</a:t>
            </a:r>
            <a:r>
              <a:rPr b="0" i="0" lang="en-AU" sz="1800" u="none" cap="none" strike="noStrike">
                <a:solidFill>
                  <a:schemeClr val="dk1"/>
                </a:solidFill>
                <a:latin typeface="Arial"/>
                <a:ea typeface="Arial"/>
                <a:cs typeface="Arial"/>
                <a:sym typeface="Arial"/>
              </a:rPr>
              <a:t>: Build the largest total with the least amount of shapes. Rule: no more than 2 shapes in the 1, 2, or 3 columns.</a:t>
            </a:r>
            <a:endParaRPr b="0" i="0" sz="1800" u="sng"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Assign a banker, checker and pair of players</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Players roll dice e.g. 3 and banker gives them 3 </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Players place the 3      onto the column which means the players must automatically trade up – they give two       to the banker and the banker gives a</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The checker gets the players to prove the total is still the same, if not, those are taken away.</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After a set time (e.g. 5 minutes) the total is recorded</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The banker and checker swap with the two players</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Players lose a turn if they forget to trade  or cannot defend their total</a:t>
            </a:r>
            <a:endParaRPr b="0" i="0" sz="1800" u="none" cap="none" strike="noStrike">
              <a:solidFill>
                <a:srgbClr val="000000"/>
              </a:solidFill>
              <a:latin typeface="Arial"/>
              <a:ea typeface="Arial"/>
              <a:cs typeface="Arial"/>
              <a:sym typeface="Arial"/>
            </a:endParaRPr>
          </a:p>
        </p:txBody>
      </p:sp>
      <p:sp>
        <p:nvSpPr>
          <p:cNvPr id="340" name="Google Shape;340;g2087ca425ef_6_1207"/>
          <p:cNvSpPr txBox="1"/>
          <p:nvPr/>
        </p:nvSpPr>
        <p:spPr>
          <a:xfrm>
            <a:off x="57459" y="6155162"/>
            <a:ext cx="613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1400" u="sng" cap="none" strike="noStrike">
                <a:solidFill>
                  <a:srgbClr val="000000"/>
                </a:solidFill>
                <a:latin typeface="Arial"/>
                <a:ea typeface="Arial"/>
                <a:cs typeface="Arial"/>
                <a:sym typeface="Arial"/>
                <a:hlinkClick r:id="rId3">
                  <a:extLst>
                    <a:ext uri="{A12FA001-AC4F-418D-AE19-62706E023703}">
                      <ahyp:hlinkClr val="tx"/>
                    </a:ext>
                  </a:extLst>
                </a:hlinkClick>
              </a:rPr>
              <a:t>Source:  nzmaths</a:t>
            </a:r>
            <a:endParaRPr b="1" i="1" sz="1400" u="none" cap="none" strike="noStrike">
              <a:solidFill>
                <a:srgbClr val="000000"/>
              </a:solidFill>
              <a:latin typeface="Arial"/>
              <a:ea typeface="Arial"/>
              <a:cs typeface="Arial"/>
              <a:sym typeface="Arial"/>
            </a:endParaRPr>
          </a:p>
        </p:txBody>
      </p:sp>
      <p:graphicFrame>
        <p:nvGraphicFramePr>
          <p:cNvPr id="341" name="Google Shape;341;g2087ca425ef_6_1207"/>
          <p:cNvGraphicFramePr/>
          <p:nvPr/>
        </p:nvGraphicFramePr>
        <p:xfrm>
          <a:off x="155445" y="889843"/>
          <a:ext cx="3000000" cy="3000000"/>
        </p:xfrm>
        <a:graphic>
          <a:graphicData uri="http://schemas.openxmlformats.org/drawingml/2006/table">
            <a:tbl>
              <a:tblPr bandRow="1" firstRow="1">
                <a:noFill/>
                <a:tableStyleId>{1C9753DD-FD1A-4DD6-A624-D2B76EB5C03C}</a:tableStyleId>
              </a:tblPr>
              <a:tblGrid>
                <a:gridCol w="1284650"/>
                <a:gridCol w="1284650"/>
                <a:gridCol w="1284650"/>
                <a:gridCol w="1284650"/>
              </a:tblGrid>
              <a:tr h="7877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514575">
                <a:tc>
                  <a:txBody>
                    <a:bodyPr/>
                    <a:lstStyle/>
                    <a:p>
                      <a:pPr indent="0" lvl="0" marL="0" marR="0" rtl="0" algn="ctr">
                        <a:spcBef>
                          <a:spcPts val="0"/>
                        </a:spcBef>
                        <a:spcAft>
                          <a:spcPts val="0"/>
                        </a:spcAft>
                        <a:buNone/>
                      </a:pPr>
                      <a:r>
                        <a:rPr b="1" lang="en-AU" sz="2400"/>
                        <a:t>6</a:t>
                      </a:r>
                      <a:endParaRPr/>
                    </a:p>
                  </a:txBody>
                  <a:tcPr marT="45725" marB="45725" marR="91450" marL="91450"/>
                </a:tc>
                <a:tc>
                  <a:txBody>
                    <a:bodyPr/>
                    <a:lstStyle/>
                    <a:p>
                      <a:pPr indent="0" lvl="0" marL="0" marR="0" rtl="0" algn="ctr">
                        <a:spcBef>
                          <a:spcPts val="0"/>
                        </a:spcBef>
                        <a:spcAft>
                          <a:spcPts val="0"/>
                        </a:spcAft>
                        <a:buNone/>
                      </a:pPr>
                      <a:r>
                        <a:rPr b="1" lang="en-AU" sz="2400"/>
                        <a:t>3</a:t>
                      </a:r>
                      <a:endParaRPr/>
                    </a:p>
                  </a:txBody>
                  <a:tcPr marT="45725" marB="45725" marR="91450" marL="91450"/>
                </a:tc>
                <a:tc>
                  <a:txBody>
                    <a:bodyPr/>
                    <a:lstStyle/>
                    <a:p>
                      <a:pPr indent="0" lvl="0" marL="0" marR="0" rtl="0" algn="ctr">
                        <a:spcBef>
                          <a:spcPts val="0"/>
                        </a:spcBef>
                        <a:spcAft>
                          <a:spcPts val="0"/>
                        </a:spcAft>
                        <a:buNone/>
                      </a:pPr>
                      <a:r>
                        <a:rPr b="1" lang="en-AU" sz="2400"/>
                        <a:t>2</a:t>
                      </a:r>
                      <a:endParaRPr/>
                    </a:p>
                  </a:txBody>
                  <a:tcPr marT="45725" marB="45725" marR="91450" marL="91450"/>
                </a:tc>
                <a:tc>
                  <a:txBody>
                    <a:bodyPr/>
                    <a:lstStyle/>
                    <a:p>
                      <a:pPr indent="0" lvl="0" marL="0" marR="0" rtl="0" algn="ctr">
                        <a:spcBef>
                          <a:spcPts val="0"/>
                        </a:spcBef>
                        <a:spcAft>
                          <a:spcPts val="0"/>
                        </a:spcAft>
                        <a:buNone/>
                      </a:pPr>
                      <a:r>
                        <a:rPr b="1" lang="en-AU" sz="2400"/>
                        <a:t>1</a:t>
                      </a:r>
                      <a:endParaRPr/>
                    </a:p>
                  </a:txBody>
                  <a:tcPr marT="45725" marB="45725" marR="91450" marL="91450"/>
                </a:tc>
              </a:tr>
              <a:tr h="15736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descr="A picture containing person, child&#10;&#10;Description automatically generated" id="342" name="Google Shape;342;g2087ca425ef_6_1207"/>
          <p:cNvPicPr preferRelativeResize="0"/>
          <p:nvPr/>
        </p:nvPicPr>
        <p:blipFill rotWithShape="1">
          <a:blip r:embed="rId4">
            <a:alphaModFix/>
          </a:blip>
          <a:srcRect b="0" l="0" r="0" t="0"/>
          <a:stretch/>
        </p:blipFill>
        <p:spPr>
          <a:xfrm>
            <a:off x="190877" y="3873951"/>
            <a:ext cx="5138591" cy="2497926"/>
          </a:xfrm>
          <a:prstGeom prst="rect">
            <a:avLst/>
          </a:prstGeom>
          <a:noFill/>
          <a:ln>
            <a:noFill/>
          </a:ln>
        </p:spPr>
      </p:pic>
      <p:sp>
        <p:nvSpPr>
          <p:cNvPr id="343" name="Google Shape;343;g2087ca425ef_6_1207"/>
          <p:cNvSpPr/>
          <p:nvPr/>
        </p:nvSpPr>
        <p:spPr>
          <a:xfrm>
            <a:off x="1488184" y="1046421"/>
            <a:ext cx="995112" cy="401922"/>
          </a:xfrm>
          <a:custGeom>
            <a:rect b="b" l="l" r="r" t="t"/>
            <a:pathLst>
              <a:path extrusionOk="0" h="21600" w="21600">
                <a:moveTo>
                  <a:pt x="0" y="0"/>
                </a:moveTo>
                <a:lnTo>
                  <a:pt x="5400" y="21600"/>
                </a:lnTo>
                <a:lnTo>
                  <a:pt x="16200" y="21600"/>
                </a:lnTo>
                <a:lnTo>
                  <a:pt x="21600" y="0"/>
                </a:lnTo>
                <a:close/>
              </a:path>
            </a:pathLst>
          </a:custGeom>
          <a:solidFill>
            <a:srgbClr val="FF00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2087ca425ef_6_1207"/>
          <p:cNvSpPr/>
          <p:nvPr/>
        </p:nvSpPr>
        <p:spPr>
          <a:xfrm>
            <a:off x="2928637" y="1094675"/>
            <a:ext cx="801600" cy="402000"/>
          </a:xfrm>
          <a:prstGeom prst="parallelogram">
            <a:avLst>
              <a:gd fmla="val 34312" name="adj"/>
            </a:avLst>
          </a:prstGeom>
          <a:solidFill>
            <a:srgbClr val="3366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5" name="Google Shape;345;g2087ca425ef_6_1207"/>
          <p:cNvSpPr/>
          <p:nvPr/>
        </p:nvSpPr>
        <p:spPr>
          <a:xfrm>
            <a:off x="4323785" y="1013150"/>
            <a:ext cx="497700" cy="483300"/>
          </a:xfrm>
          <a:prstGeom prst="triangle">
            <a:avLst>
              <a:gd fmla="val 50000" name="adj"/>
            </a:avLst>
          </a:prstGeom>
          <a:solidFill>
            <a:srgbClr val="339966"/>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6" name="Google Shape;346;g2087ca425ef_6_1207"/>
          <p:cNvSpPr/>
          <p:nvPr/>
        </p:nvSpPr>
        <p:spPr>
          <a:xfrm>
            <a:off x="458713" y="964896"/>
            <a:ext cx="717000" cy="608700"/>
          </a:xfrm>
          <a:prstGeom prst="hexagon">
            <a:avLst>
              <a:gd fmla="val 26590" name="adj"/>
              <a:gd fmla="val 115470" name="vf"/>
            </a:avLst>
          </a:prstGeom>
          <a:solidFill>
            <a:srgbClr val="FFCC00"/>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7" name="Google Shape;347;g2087ca425ef_6_1207"/>
          <p:cNvSpPr/>
          <p:nvPr/>
        </p:nvSpPr>
        <p:spPr>
          <a:xfrm>
            <a:off x="10960925" y="3419502"/>
            <a:ext cx="342000" cy="346200"/>
          </a:xfrm>
          <a:prstGeom prst="triangle">
            <a:avLst>
              <a:gd fmla="val 50000" name="adj"/>
            </a:avLst>
          </a:prstGeom>
          <a:solidFill>
            <a:srgbClr val="339966"/>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8" name="Google Shape;348;g2087ca425ef_6_1207"/>
          <p:cNvSpPr/>
          <p:nvPr/>
        </p:nvSpPr>
        <p:spPr>
          <a:xfrm>
            <a:off x="7982442" y="3700838"/>
            <a:ext cx="342000" cy="346200"/>
          </a:xfrm>
          <a:prstGeom prst="triangle">
            <a:avLst>
              <a:gd fmla="val 50000" name="adj"/>
            </a:avLst>
          </a:prstGeom>
          <a:solidFill>
            <a:srgbClr val="339966"/>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9" name="Google Shape;349;g2087ca425ef_6_1207"/>
          <p:cNvSpPr/>
          <p:nvPr/>
        </p:nvSpPr>
        <p:spPr>
          <a:xfrm>
            <a:off x="9632252" y="4316843"/>
            <a:ext cx="371400" cy="213900"/>
          </a:xfrm>
          <a:prstGeom prst="parallelogram">
            <a:avLst>
              <a:gd fmla="val 34312" name="adj"/>
            </a:avLst>
          </a:prstGeom>
          <a:solidFill>
            <a:srgbClr val="3366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0" name="Google Shape;350;g2087ca425ef_6_1207"/>
          <p:cNvSpPr/>
          <p:nvPr/>
        </p:nvSpPr>
        <p:spPr>
          <a:xfrm>
            <a:off x="11414853" y="3970617"/>
            <a:ext cx="342000" cy="346200"/>
          </a:xfrm>
          <a:prstGeom prst="triangle">
            <a:avLst>
              <a:gd fmla="val 50000" name="adj"/>
            </a:avLst>
          </a:prstGeom>
          <a:solidFill>
            <a:srgbClr val="339966"/>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1" name="Google Shape;351;g2087ca425ef_6_1207"/>
          <p:cNvSpPr txBox="1"/>
          <p:nvPr/>
        </p:nvSpPr>
        <p:spPr>
          <a:xfrm>
            <a:off x="5611329" y="6347500"/>
            <a:ext cx="6145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Montserrat"/>
                <a:ea typeface="Montserrat"/>
                <a:cs typeface="Montserrat"/>
                <a:sym typeface="Montserrat"/>
              </a:rPr>
              <a:t>Extend and enable ideas?</a:t>
            </a:r>
            <a:endParaRPr b="0" i="0" sz="1800" u="none" cap="none" strike="noStrike">
              <a:solidFill>
                <a:srgbClr val="000000"/>
              </a:solidFill>
              <a:latin typeface="Montserrat"/>
              <a:ea typeface="Montserrat"/>
              <a:cs typeface="Montserrat"/>
              <a:sym typeface="Montserrat"/>
            </a:endParaRPr>
          </a:p>
        </p:txBody>
      </p:sp>
      <p:sp>
        <p:nvSpPr>
          <p:cNvPr id="352" name="Google Shape;352;g2087ca425ef_6_1207"/>
          <p:cNvSpPr/>
          <p:nvPr/>
        </p:nvSpPr>
        <p:spPr>
          <a:xfrm>
            <a:off x="4667970" y="2310502"/>
            <a:ext cx="497700" cy="483300"/>
          </a:xfrm>
          <a:prstGeom prst="triangle">
            <a:avLst>
              <a:gd fmla="val 50000" name="adj"/>
            </a:avLst>
          </a:prstGeom>
          <a:solidFill>
            <a:srgbClr val="339966"/>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3" name="Google Shape;353;g2087ca425ef_6_1207"/>
          <p:cNvSpPr/>
          <p:nvPr/>
        </p:nvSpPr>
        <p:spPr>
          <a:xfrm>
            <a:off x="4170245" y="2547687"/>
            <a:ext cx="497700" cy="483300"/>
          </a:xfrm>
          <a:prstGeom prst="triangle">
            <a:avLst>
              <a:gd fmla="val 50000" name="adj"/>
            </a:avLst>
          </a:prstGeom>
          <a:solidFill>
            <a:srgbClr val="339966"/>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4" name="Google Shape;354;g2087ca425ef_6_1207"/>
          <p:cNvSpPr/>
          <p:nvPr/>
        </p:nvSpPr>
        <p:spPr>
          <a:xfrm>
            <a:off x="4356783" y="3139351"/>
            <a:ext cx="497700" cy="483300"/>
          </a:xfrm>
          <a:prstGeom prst="triangle">
            <a:avLst>
              <a:gd fmla="val 50000" name="adj"/>
            </a:avLst>
          </a:prstGeom>
          <a:solidFill>
            <a:srgbClr val="339966"/>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55" name="Google Shape;355;g2087ca425ef_6_1207"/>
          <p:cNvPicPr preferRelativeResize="0"/>
          <p:nvPr/>
        </p:nvPicPr>
        <p:blipFill rotWithShape="1">
          <a:blip r:embed="rId5">
            <a:alphaModFix/>
          </a:blip>
          <a:srcRect b="0" l="0" r="0" t="0"/>
          <a:stretch/>
        </p:blipFill>
        <p:spPr>
          <a:xfrm>
            <a:off x="4587794" y="4016138"/>
            <a:ext cx="533427" cy="673135"/>
          </a:xfrm>
          <a:prstGeom prst="rect">
            <a:avLst/>
          </a:prstGeom>
          <a:noFill/>
          <a:ln>
            <a:noFill/>
          </a:ln>
        </p:spPr>
      </p:pic>
      <p:sp>
        <p:nvSpPr>
          <p:cNvPr id="356" name="Google Shape;356;g2087ca425ef_6_1207"/>
          <p:cNvSpPr/>
          <p:nvPr/>
        </p:nvSpPr>
        <p:spPr>
          <a:xfrm>
            <a:off x="2938324" y="2588449"/>
            <a:ext cx="801600" cy="402000"/>
          </a:xfrm>
          <a:prstGeom prst="parallelogram">
            <a:avLst>
              <a:gd fmla="val 34312" name="adj"/>
            </a:avLst>
          </a:prstGeom>
          <a:solidFill>
            <a:srgbClr val="3366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5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087ca425ef_6_1229"/>
          <p:cNvSpPr txBox="1"/>
          <p:nvPr/>
        </p:nvSpPr>
        <p:spPr>
          <a:xfrm>
            <a:off x="5575899" y="889843"/>
            <a:ext cx="64608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Mix and Match                            </a:t>
            </a:r>
            <a:r>
              <a:rPr b="0" i="0" lang="en-AU" sz="2000" u="none" cap="none" strike="noStrike">
                <a:solidFill>
                  <a:srgbClr val="000000"/>
                </a:solidFill>
                <a:latin typeface="Arial"/>
                <a:ea typeface="Arial"/>
                <a:cs typeface="Arial"/>
                <a:sym typeface="Arial"/>
              </a:rPr>
              <a:t>Year 1-8</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Pattern Blocks, dice with digits 1,2,3, </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addition, proportions</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0" i="0" lang="en-AU" sz="1800" u="none" cap="none" strike="noStrike">
                <a:solidFill>
                  <a:schemeClr val="dk1"/>
                </a:solidFill>
                <a:latin typeface="Arial"/>
                <a:ea typeface="Arial"/>
                <a:cs typeface="Arial"/>
                <a:sym typeface="Arial"/>
              </a:rPr>
              <a:t>: Explore ways to create target numbers and record options as number sentences</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A target number is selected e.g.  12 or 15</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Students use the pattern blocks to explore different representations of these numbers</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Students use number sentences to justify how the target number was achieved.</a:t>
            </a:r>
            <a:endParaRPr/>
          </a:p>
          <a:p>
            <a:pPr indent="0" lvl="0" marL="0" marR="0" rtl="0" algn="l">
              <a:lnSpc>
                <a:spcPct val="100000"/>
              </a:lnSpc>
              <a:spcBef>
                <a:spcPts val="1200"/>
              </a:spcBef>
              <a:spcAft>
                <a:spcPts val="0"/>
              </a:spcAft>
              <a:buNone/>
            </a:pPr>
            <a:r>
              <a:rPr b="0" i="0" lang="en-AU" sz="1800" u="none" cap="none" strike="noStrike">
                <a:solidFill>
                  <a:schemeClr val="dk1"/>
                </a:solidFill>
                <a:latin typeface="Arial"/>
                <a:ea typeface="Arial"/>
                <a:cs typeface="Arial"/>
                <a:sym typeface="Arial"/>
              </a:rPr>
              <a:t>Tip: Teachers’ observations can identify which number strategies students default to; counting, additive etc.</a:t>
            </a:r>
            <a:endParaRPr/>
          </a:p>
          <a:p>
            <a:pPr indent="0" lvl="0" marL="0" marR="0" rtl="0" algn="l">
              <a:lnSpc>
                <a:spcPct val="100000"/>
              </a:lnSpc>
              <a:spcBef>
                <a:spcPts val="1200"/>
              </a:spcBef>
              <a:spcAft>
                <a:spcPts val="0"/>
              </a:spcAft>
              <a:buNone/>
            </a:pPr>
            <a:r>
              <a:t/>
            </a:r>
            <a:endParaRPr b="0" i="0" sz="1800" u="none" cap="none" strike="noStrike">
              <a:solidFill>
                <a:srgbClr val="000000"/>
              </a:solidFill>
              <a:latin typeface="Arial"/>
              <a:ea typeface="Arial"/>
              <a:cs typeface="Arial"/>
              <a:sym typeface="Arial"/>
            </a:endParaRPr>
          </a:p>
        </p:txBody>
      </p:sp>
      <p:graphicFrame>
        <p:nvGraphicFramePr>
          <p:cNvPr id="363" name="Google Shape;363;g2087ca425ef_6_1229"/>
          <p:cNvGraphicFramePr/>
          <p:nvPr/>
        </p:nvGraphicFramePr>
        <p:xfrm>
          <a:off x="126830" y="951607"/>
          <a:ext cx="3000000" cy="3000000"/>
        </p:xfrm>
        <a:graphic>
          <a:graphicData uri="http://schemas.openxmlformats.org/drawingml/2006/table">
            <a:tbl>
              <a:tblPr>
                <a:noFill/>
                <a:tableStyleId>{210DA10C-0939-41C3-A177-8E62C2515D8E}</a:tableStyleId>
              </a:tblPr>
              <a:tblGrid>
                <a:gridCol w="1285875"/>
                <a:gridCol w="1283425"/>
                <a:gridCol w="1285875"/>
                <a:gridCol w="1283425"/>
              </a:tblGrid>
              <a:tr h="927200">
                <a:tc>
                  <a:txBody>
                    <a:bodyPr/>
                    <a:lstStyle/>
                    <a:p>
                      <a:pPr indent="0" lvl="0" marL="0" marR="0" rtl="0" algn="ctr">
                        <a:lnSpc>
                          <a:spcPct val="100000"/>
                        </a:lnSpc>
                        <a:spcBef>
                          <a:spcPts val="0"/>
                        </a:spcBef>
                        <a:spcAft>
                          <a:spcPts val="0"/>
                        </a:spcAft>
                        <a:buClr>
                          <a:schemeClr val="hlink"/>
                        </a:buClr>
                        <a:buSzPts val="1080"/>
                        <a:buFont typeface="Noto Sans Symbols"/>
                        <a:buNone/>
                      </a:pPr>
                      <a:r>
                        <a:t/>
                      </a:r>
                      <a:endParaRPr b="1" i="0" sz="1800" u="none" cap="none" strike="noStrike">
                        <a:solidFill>
                          <a:srgbClr val="107A98"/>
                        </a:solidFill>
                        <a:latin typeface="Arial"/>
                        <a:ea typeface="Arial"/>
                        <a:cs typeface="Arial"/>
                        <a:sym typeface="Arial"/>
                      </a:endParaRPr>
                    </a:p>
                    <a:p>
                      <a:pPr indent="0" lvl="0" marL="0" marR="0" rtl="0" algn="ctr">
                        <a:lnSpc>
                          <a:spcPct val="100000"/>
                        </a:lnSpc>
                        <a:spcBef>
                          <a:spcPts val="360"/>
                        </a:spcBef>
                        <a:spcAft>
                          <a:spcPts val="0"/>
                        </a:spcAft>
                        <a:buClr>
                          <a:schemeClr val="hlink"/>
                        </a:buClr>
                        <a:buSzPts val="1080"/>
                        <a:buFont typeface="Noto Sans Symbols"/>
                        <a:buNone/>
                      </a:pPr>
                      <a:r>
                        <a:t/>
                      </a:r>
                      <a:endParaRPr b="1" i="0" sz="1800" u="none" cap="none" strike="noStrike">
                        <a:solidFill>
                          <a:srgbClr val="107A98"/>
                        </a:solidFill>
                        <a:latin typeface="Arial"/>
                        <a:ea typeface="Arial"/>
                        <a:cs typeface="Arial"/>
                        <a:sym typeface="Arial"/>
                      </a:endParaRPr>
                    </a:p>
                    <a:p>
                      <a:pPr indent="0" lvl="0" marL="0" marR="0" rtl="0" algn="ctr">
                        <a:lnSpc>
                          <a:spcPct val="100000"/>
                        </a:lnSpc>
                        <a:spcBef>
                          <a:spcPts val="360"/>
                        </a:spcBef>
                        <a:spcAft>
                          <a:spcPts val="0"/>
                        </a:spcAft>
                        <a:buClr>
                          <a:schemeClr val="hlink"/>
                        </a:buClr>
                        <a:buSzPts val="1080"/>
                        <a:buFont typeface="Noto Sans Symbols"/>
                        <a:buNone/>
                      </a:pPr>
                      <a:r>
                        <a:t/>
                      </a:r>
                      <a:endParaRPr b="1" i="0" sz="1800" u="none" cap="none" strike="noStrike">
                        <a:solidFill>
                          <a:srgbClr val="107A98"/>
                        </a:solidFill>
                        <a:latin typeface="Arial"/>
                        <a:ea typeface="Arial"/>
                        <a:cs typeface="Arial"/>
                        <a:sym typeface="Arial"/>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hlink"/>
                        </a:buClr>
                        <a:buSzPts val="1080"/>
                        <a:buFont typeface="Noto Sans Symbols"/>
                        <a:buNone/>
                      </a:pPr>
                      <a:r>
                        <a:t/>
                      </a:r>
                      <a:endParaRPr b="1" i="0" sz="1800" u="none" cap="none" strike="noStrike">
                        <a:solidFill>
                          <a:srgbClr val="107A98"/>
                        </a:solidFill>
                        <a:latin typeface="Arial"/>
                        <a:ea typeface="Arial"/>
                        <a:cs typeface="Arial"/>
                        <a:sym typeface="Arial"/>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hlink"/>
                        </a:buClr>
                        <a:buSzPts val="1080"/>
                        <a:buFont typeface="Noto Sans Symbols"/>
                        <a:buNone/>
                      </a:pPr>
                      <a:r>
                        <a:t/>
                      </a:r>
                      <a:endParaRPr b="1" i="0" sz="1800" u="none" cap="none" strike="noStrike">
                        <a:solidFill>
                          <a:srgbClr val="107A98"/>
                        </a:solidFill>
                        <a:latin typeface="Arial"/>
                        <a:ea typeface="Arial"/>
                        <a:cs typeface="Arial"/>
                        <a:sym typeface="Arial"/>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hlink"/>
                        </a:buClr>
                        <a:buSzPts val="1080"/>
                        <a:buFont typeface="Noto Sans Symbols"/>
                        <a:buNone/>
                      </a:pPr>
                      <a:r>
                        <a:t/>
                      </a:r>
                      <a:endParaRPr b="1" i="0" sz="1800" u="none" cap="none" strike="noStrike">
                        <a:solidFill>
                          <a:srgbClr val="107A98"/>
                        </a:solidFill>
                        <a:latin typeface="Arial"/>
                        <a:ea typeface="Arial"/>
                        <a:cs typeface="Arial"/>
                        <a:sym typeface="Arial"/>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0625">
                <a:tc>
                  <a:txBody>
                    <a:bodyPr/>
                    <a:lstStyle/>
                    <a:p>
                      <a:pPr indent="0" lvl="0" marL="0" marR="0" rtl="0" algn="ctr">
                        <a:lnSpc>
                          <a:spcPct val="100000"/>
                        </a:lnSpc>
                        <a:spcBef>
                          <a:spcPts val="0"/>
                        </a:spcBef>
                        <a:spcAft>
                          <a:spcPts val="0"/>
                        </a:spcAft>
                        <a:buClr>
                          <a:schemeClr val="hlink"/>
                        </a:buClr>
                        <a:buSzPts val="1080"/>
                        <a:buFont typeface="Noto Sans Symbols"/>
                        <a:buNone/>
                      </a:pPr>
                      <a:r>
                        <a:rPr b="1" i="0" lang="en-AU" sz="1800" u="none" cap="none" strike="noStrike">
                          <a:solidFill>
                            <a:srgbClr val="107A98"/>
                          </a:solidFill>
                          <a:latin typeface="Arial"/>
                          <a:ea typeface="Arial"/>
                          <a:cs typeface="Arial"/>
                          <a:sym typeface="Arial"/>
                        </a:rPr>
                        <a:t>6 units</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hlink"/>
                        </a:buClr>
                        <a:buSzPts val="1080"/>
                        <a:buFont typeface="Noto Sans Symbols"/>
                        <a:buNone/>
                      </a:pPr>
                      <a:r>
                        <a:rPr b="1" i="0" lang="en-AU" sz="1800" u="none" cap="none" strike="noStrike">
                          <a:solidFill>
                            <a:srgbClr val="107A98"/>
                          </a:solidFill>
                          <a:latin typeface="Arial"/>
                          <a:ea typeface="Arial"/>
                          <a:cs typeface="Arial"/>
                          <a:sym typeface="Arial"/>
                        </a:rPr>
                        <a:t>3 units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hlink"/>
                        </a:buClr>
                        <a:buSzPts val="1080"/>
                        <a:buFont typeface="Noto Sans Symbols"/>
                        <a:buNone/>
                      </a:pPr>
                      <a:r>
                        <a:rPr b="1" i="0" lang="en-AU" sz="1800" u="none" cap="none" strike="noStrike">
                          <a:solidFill>
                            <a:srgbClr val="107A98"/>
                          </a:solidFill>
                          <a:latin typeface="Arial"/>
                          <a:ea typeface="Arial"/>
                          <a:cs typeface="Arial"/>
                          <a:sym typeface="Arial"/>
                        </a:rPr>
                        <a:t>2 units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hlink"/>
                        </a:buClr>
                        <a:buSzPts val="1080"/>
                        <a:buFont typeface="Noto Sans Symbols"/>
                        <a:buNone/>
                      </a:pPr>
                      <a:r>
                        <a:rPr b="1" i="0" lang="en-AU" sz="1800" u="none" cap="none" strike="noStrike">
                          <a:solidFill>
                            <a:srgbClr val="107A98"/>
                          </a:solidFill>
                          <a:latin typeface="Arial"/>
                          <a:ea typeface="Arial"/>
                          <a:cs typeface="Arial"/>
                          <a:sym typeface="Arial"/>
                        </a:rPr>
                        <a:t>1 unit</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64" name="Google Shape;364;g2087ca425ef_6_1229"/>
          <p:cNvSpPr/>
          <p:nvPr/>
        </p:nvSpPr>
        <p:spPr>
          <a:xfrm>
            <a:off x="202246" y="1052819"/>
            <a:ext cx="1082700" cy="817800"/>
          </a:xfrm>
          <a:prstGeom prst="hexagon">
            <a:avLst>
              <a:gd fmla="val 31307" name="adj"/>
              <a:gd fmla="val 115470" name="vf"/>
            </a:avLst>
          </a:prstGeom>
          <a:solidFill>
            <a:srgbClr val="FFFF66"/>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aramond"/>
              <a:ea typeface="Garamond"/>
              <a:cs typeface="Garamond"/>
              <a:sym typeface="Garamond"/>
            </a:endParaRPr>
          </a:p>
        </p:txBody>
      </p:sp>
      <p:sp>
        <p:nvSpPr>
          <p:cNvPr id="365" name="Google Shape;365;g2087ca425ef_6_1229"/>
          <p:cNvSpPr/>
          <p:nvPr/>
        </p:nvSpPr>
        <p:spPr>
          <a:xfrm rot="10800000">
            <a:off x="1564590" y="1212558"/>
            <a:ext cx="1082592" cy="481896"/>
          </a:xfrm>
          <a:custGeom>
            <a:rect b="b" l="l" r="r" t="t"/>
            <a:pathLst>
              <a:path extrusionOk="0" h="21600" w="21600">
                <a:moveTo>
                  <a:pt x="0" y="0"/>
                </a:moveTo>
                <a:lnTo>
                  <a:pt x="5400" y="21600"/>
                </a:lnTo>
                <a:lnTo>
                  <a:pt x="16200" y="21600"/>
                </a:lnTo>
                <a:lnTo>
                  <a:pt x="21600" y="0"/>
                </a:lnTo>
                <a:lnTo>
                  <a:pt x="0" y="0"/>
                </a:lnTo>
                <a:close/>
              </a:path>
            </a:pathLst>
          </a:custGeom>
          <a:solidFill>
            <a:srgbClr val="FF0000"/>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2087ca425ef_6_1229"/>
          <p:cNvSpPr/>
          <p:nvPr/>
        </p:nvSpPr>
        <p:spPr>
          <a:xfrm rot="3697712">
            <a:off x="2952150" y="1263037"/>
            <a:ext cx="872500" cy="397188"/>
          </a:xfrm>
          <a:prstGeom prst="parallelogram">
            <a:avLst>
              <a:gd fmla="val 52868" name="adj"/>
            </a:avLst>
          </a:prstGeom>
          <a:solidFill>
            <a:srgbClr val="3366FF"/>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aramond"/>
              <a:ea typeface="Garamond"/>
              <a:cs typeface="Garamond"/>
              <a:sym typeface="Garamond"/>
            </a:endParaRPr>
          </a:p>
        </p:txBody>
      </p:sp>
      <p:sp>
        <p:nvSpPr>
          <p:cNvPr id="367" name="Google Shape;367;g2087ca425ef_6_1229"/>
          <p:cNvSpPr/>
          <p:nvPr/>
        </p:nvSpPr>
        <p:spPr>
          <a:xfrm>
            <a:off x="4368746" y="1156803"/>
            <a:ext cx="602400" cy="609600"/>
          </a:xfrm>
          <a:prstGeom prst="triangle">
            <a:avLst>
              <a:gd fmla="val 49036" name="adj"/>
            </a:avLst>
          </a:prstGeom>
          <a:solidFill>
            <a:srgbClr val="339966"/>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aramond"/>
              <a:ea typeface="Garamond"/>
              <a:cs typeface="Garamond"/>
              <a:sym typeface="Garamond"/>
            </a:endParaRPr>
          </a:p>
        </p:txBody>
      </p:sp>
      <p:pic>
        <p:nvPicPr>
          <p:cNvPr descr="A picture containing person, child&#10;&#10;Description automatically generated" id="368" name="Google Shape;368;g2087ca425ef_6_1229"/>
          <p:cNvPicPr preferRelativeResize="0"/>
          <p:nvPr/>
        </p:nvPicPr>
        <p:blipFill rotWithShape="1">
          <a:blip r:embed="rId3">
            <a:alphaModFix/>
          </a:blip>
          <a:srcRect b="0" l="0" r="0" t="0"/>
          <a:stretch/>
        </p:blipFill>
        <p:spPr>
          <a:xfrm rot="10800000">
            <a:off x="1104406" y="4394836"/>
            <a:ext cx="3394968" cy="2404128"/>
          </a:xfrm>
          <a:prstGeom prst="rect">
            <a:avLst/>
          </a:prstGeom>
          <a:noFill/>
          <a:ln cap="flat" cmpd="sng" w="19050">
            <a:solidFill>
              <a:schemeClr val="accent6"/>
            </a:solidFill>
            <a:prstDash val="solid"/>
            <a:round/>
            <a:headEnd len="sm" w="sm" type="none"/>
            <a:tailEnd len="sm" w="sm" type="none"/>
          </a:ln>
        </p:spPr>
      </p:pic>
      <p:sp>
        <p:nvSpPr>
          <p:cNvPr id="369" name="Google Shape;369;g2087ca425ef_6_1229"/>
          <p:cNvSpPr txBox="1"/>
          <p:nvPr/>
        </p:nvSpPr>
        <p:spPr>
          <a:xfrm>
            <a:off x="0" y="2607206"/>
            <a:ext cx="4000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chemeClr val="accent5"/>
                </a:solidFill>
                <a:latin typeface="Arial"/>
                <a:ea typeface="Arial"/>
                <a:cs typeface="Arial"/>
                <a:sym typeface="Arial"/>
              </a:rPr>
              <a:t>Today’s number : 15</a:t>
            </a:r>
            <a:endParaRPr b="0" i="0" sz="2000" u="none" cap="none" strike="noStrike">
              <a:solidFill>
                <a:schemeClr val="accent5"/>
              </a:solidFill>
              <a:latin typeface="Arial"/>
              <a:ea typeface="Arial"/>
              <a:cs typeface="Arial"/>
              <a:sym typeface="Arial"/>
            </a:endParaRPr>
          </a:p>
        </p:txBody>
      </p:sp>
      <p:pic>
        <p:nvPicPr>
          <p:cNvPr id="370" name="Google Shape;370;g2087ca425ef_6_1229"/>
          <p:cNvPicPr preferRelativeResize="0"/>
          <p:nvPr/>
        </p:nvPicPr>
        <p:blipFill rotWithShape="1">
          <a:blip r:embed="rId4">
            <a:alphaModFix/>
          </a:blip>
          <a:srcRect b="0" l="0" r="0" t="0"/>
          <a:stretch/>
        </p:blipFill>
        <p:spPr>
          <a:xfrm>
            <a:off x="813669" y="2978329"/>
            <a:ext cx="964593" cy="901342"/>
          </a:xfrm>
          <a:prstGeom prst="rect">
            <a:avLst/>
          </a:prstGeom>
          <a:noFill/>
          <a:ln>
            <a:noFill/>
          </a:ln>
        </p:spPr>
      </p:pic>
      <p:pic>
        <p:nvPicPr>
          <p:cNvPr id="371" name="Google Shape;371;g2087ca425ef_6_1229"/>
          <p:cNvPicPr preferRelativeResize="0"/>
          <p:nvPr/>
        </p:nvPicPr>
        <p:blipFill rotWithShape="1">
          <a:blip r:embed="rId5">
            <a:alphaModFix/>
          </a:blip>
          <a:srcRect b="0" l="0" r="0" t="0"/>
          <a:stretch/>
        </p:blipFill>
        <p:spPr>
          <a:xfrm>
            <a:off x="3380947" y="2588487"/>
            <a:ext cx="1244970" cy="1010623"/>
          </a:xfrm>
          <a:prstGeom prst="rect">
            <a:avLst/>
          </a:prstGeom>
          <a:noFill/>
          <a:ln>
            <a:noFill/>
          </a:ln>
        </p:spPr>
      </p:pic>
      <p:sp>
        <p:nvSpPr>
          <p:cNvPr id="372" name="Google Shape;372;g2087ca425ef_6_1229"/>
          <p:cNvSpPr txBox="1"/>
          <p:nvPr/>
        </p:nvSpPr>
        <p:spPr>
          <a:xfrm>
            <a:off x="351507" y="3867223"/>
            <a:ext cx="188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107A98"/>
                </a:solidFill>
                <a:latin typeface="Arial"/>
                <a:ea typeface="Arial"/>
                <a:cs typeface="Arial"/>
                <a:sym typeface="Arial"/>
              </a:rPr>
              <a:t> </a:t>
            </a:r>
            <a:r>
              <a:rPr b="0" i="0" lang="en-AU" sz="1800" u="none" cap="none" strike="noStrike">
                <a:solidFill>
                  <a:srgbClr val="107A98"/>
                </a:solidFill>
                <a:latin typeface="Arial"/>
                <a:ea typeface="Arial"/>
                <a:cs typeface="Arial"/>
                <a:sym typeface="Arial"/>
              </a:rPr>
              <a:t>6 + 6 + 3 = 15</a:t>
            </a:r>
            <a:endParaRPr b="0" i="0" sz="1800" u="none" cap="none" strike="noStrike">
              <a:solidFill>
                <a:srgbClr val="107A98"/>
              </a:solidFill>
              <a:latin typeface="Arial"/>
              <a:ea typeface="Arial"/>
              <a:cs typeface="Arial"/>
              <a:sym typeface="Arial"/>
            </a:endParaRPr>
          </a:p>
        </p:txBody>
      </p:sp>
      <p:sp>
        <p:nvSpPr>
          <p:cNvPr id="373" name="Google Shape;373;g2087ca425ef_6_1229"/>
          <p:cNvSpPr txBox="1"/>
          <p:nvPr/>
        </p:nvSpPr>
        <p:spPr>
          <a:xfrm>
            <a:off x="2702584" y="3590224"/>
            <a:ext cx="2908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107A98"/>
                </a:solidFill>
                <a:latin typeface="Arial"/>
                <a:ea typeface="Arial"/>
                <a:cs typeface="Arial"/>
                <a:sym typeface="Arial"/>
              </a:rPr>
              <a:t> </a:t>
            </a:r>
            <a:r>
              <a:rPr b="0" i="0" lang="en-AU" sz="1800" u="none" cap="none" strike="noStrike">
                <a:solidFill>
                  <a:srgbClr val="107A98"/>
                </a:solidFill>
                <a:latin typeface="Arial"/>
                <a:ea typeface="Arial"/>
                <a:cs typeface="Arial"/>
                <a:sym typeface="Arial"/>
              </a:rPr>
              <a:t>15 = 6 + 2 + 2 + 2 + 2 + 1</a:t>
            </a:r>
            <a:endParaRPr/>
          </a:p>
          <a:p>
            <a:pPr indent="0" lvl="0" marL="0" marR="0" rtl="0" algn="l">
              <a:lnSpc>
                <a:spcPct val="100000"/>
              </a:lnSpc>
              <a:spcBef>
                <a:spcPts val="0"/>
              </a:spcBef>
              <a:spcAft>
                <a:spcPts val="0"/>
              </a:spcAft>
              <a:buNone/>
            </a:pPr>
            <a:r>
              <a:rPr b="0" i="0" lang="en-AU" sz="1800" u="none" cap="none" strike="noStrike">
                <a:solidFill>
                  <a:srgbClr val="107A98"/>
                </a:solidFill>
                <a:latin typeface="Arial"/>
                <a:ea typeface="Arial"/>
                <a:cs typeface="Arial"/>
                <a:sym typeface="Arial"/>
              </a:rPr>
              <a:t> 15 = 6 + (4 twos) + 1</a:t>
            </a:r>
            <a:endParaRPr b="0" i="0" sz="1800" u="none" cap="none" strike="noStrike">
              <a:solidFill>
                <a:srgbClr val="107A98"/>
              </a:solidFill>
              <a:latin typeface="Arial"/>
              <a:ea typeface="Arial"/>
              <a:cs typeface="Arial"/>
              <a:sym typeface="Arial"/>
            </a:endParaRPr>
          </a:p>
        </p:txBody>
      </p:sp>
      <p:sp>
        <p:nvSpPr>
          <p:cNvPr id="374" name="Google Shape;374;g2087ca425ef_6_1229"/>
          <p:cNvSpPr txBox="1"/>
          <p:nvPr/>
        </p:nvSpPr>
        <p:spPr>
          <a:xfrm>
            <a:off x="5610666" y="5814267"/>
            <a:ext cx="613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Montserrat"/>
                <a:ea typeface="Montserrat"/>
                <a:cs typeface="Montserrat"/>
                <a:sym typeface="Montserrat"/>
              </a:rPr>
              <a:t>Extend and enable ideas?</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087ca425ef_6_1246"/>
          <p:cNvSpPr txBox="1"/>
          <p:nvPr/>
        </p:nvSpPr>
        <p:spPr>
          <a:xfrm>
            <a:off x="5575899" y="889843"/>
            <a:ext cx="6460800" cy="467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Targets                                     </a:t>
            </a:r>
            <a:r>
              <a:rPr b="0" i="0" lang="en-AU" sz="2000" u="none" cap="none" strike="noStrike">
                <a:solidFill>
                  <a:srgbClr val="000000"/>
                </a:solidFill>
                <a:latin typeface="Arial"/>
                <a:ea typeface="Arial"/>
                <a:cs typeface="Arial"/>
                <a:sym typeface="Arial"/>
              </a:rPr>
              <a:t>Year 0-8</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white boards, manipulatives, number lines</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operating with numbers</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0" i="0" lang="en-AU" sz="1800" u="none" cap="none" strike="noStrike">
                <a:solidFill>
                  <a:schemeClr val="dk1"/>
                </a:solidFill>
                <a:latin typeface="Arial"/>
                <a:ea typeface="Arial"/>
                <a:cs typeface="Arial"/>
                <a:sym typeface="Arial"/>
              </a:rPr>
              <a:t>: Explore multiple ways to reach the target number</a:t>
            </a:r>
            <a:endParaRPr/>
          </a:p>
          <a:p>
            <a:pPr indent="0" lvl="0" marL="0" marR="0" rtl="0" algn="l">
              <a:lnSpc>
                <a:spcPct val="100000"/>
              </a:lnSpc>
              <a:spcBef>
                <a:spcPts val="1200"/>
              </a:spcBef>
              <a:spcAft>
                <a:spcPts val="0"/>
              </a:spcAft>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accent6"/>
                </a:solidFill>
                <a:latin typeface="Arial"/>
                <a:ea typeface="Arial"/>
                <a:cs typeface="Arial"/>
                <a:sym typeface="Arial"/>
              </a:rPr>
              <a:t>A target number is chosen from a pre selected board:</a:t>
            </a:r>
            <a:endParaRPr b="0" i="0" sz="1800" u="none" cap="none" strike="noStrike">
              <a:solidFill>
                <a:schemeClr val="accent6"/>
              </a:solidFill>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chemeClr val="accent6"/>
                </a:solidFill>
                <a:latin typeface="Arial"/>
                <a:ea typeface="Arial"/>
                <a:cs typeface="Arial"/>
                <a:sym typeface="Arial"/>
              </a:rPr>
              <a:t>Explore ways to reach the total using </a:t>
            </a:r>
            <a:r>
              <a:rPr b="1" i="0" lang="en-AU" sz="1800" u="none" cap="none" strike="noStrike">
                <a:solidFill>
                  <a:schemeClr val="accent6"/>
                </a:solidFill>
                <a:latin typeface="Arial"/>
                <a:ea typeface="Arial"/>
                <a:cs typeface="Arial"/>
                <a:sym typeface="Arial"/>
              </a:rPr>
              <a:t>3 arrows.</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chemeClr val="accent6"/>
                </a:solidFill>
                <a:latin typeface="Arial"/>
                <a:ea typeface="Arial"/>
                <a:cs typeface="Arial"/>
                <a:sym typeface="Arial"/>
              </a:rPr>
              <a:t>Jot down each solution as a number equation searching for patterns and relationships as they explore</a:t>
            </a:r>
            <a:endParaRPr b="0" i="1" sz="1800" u="none" cap="none" strike="noStrike">
              <a:solidFill>
                <a:schemeClr val="accent6"/>
              </a:solidFill>
              <a:latin typeface="Arial"/>
              <a:ea typeface="Arial"/>
              <a:cs typeface="Arial"/>
              <a:sym typeface="Arial"/>
            </a:endParaRPr>
          </a:p>
          <a:p>
            <a:pPr indent="0" lvl="0" marL="0" marR="0" rtl="0" algn="l">
              <a:lnSpc>
                <a:spcPct val="100000"/>
              </a:lnSpc>
              <a:spcBef>
                <a:spcPts val="1800"/>
              </a:spcBef>
              <a:spcAft>
                <a:spcPts val="0"/>
              </a:spcAft>
              <a:buNone/>
            </a:pPr>
            <a:r>
              <a:t/>
            </a:r>
            <a:endParaRPr b="0" i="0" sz="1800" u="sng"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81" name="Google Shape;381;g2087ca425ef_6_1246"/>
          <p:cNvGrpSpPr/>
          <p:nvPr/>
        </p:nvGrpSpPr>
        <p:grpSpPr>
          <a:xfrm>
            <a:off x="2991096" y="1176058"/>
            <a:ext cx="2448105" cy="2448000"/>
            <a:chOff x="1485717" y="1127380"/>
            <a:chExt cx="2449575" cy="2448000"/>
          </a:xfrm>
        </p:grpSpPr>
        <p:grpSp>
          <p:nvGrpSpPr>
            <p:cNvPr id="382" name="Google Shape;382;g2087ca425ef_6_1246"/>
            <p:cNvGrpSpPr/>
            <p:nvPr/>
          </p:nvGrpSpPr>
          <p:grpSpPr>
            <a:xfrm>
              <a:off x="1487292" y="1127380"/>
              <a:ext cx="2448000" cy="2448000"/>
              <a:chOff x="1719712" y="831563"/>
              <a:chExt cx="2448000" cy="2448000"/>
            </a:xfrm>
          </p:grpSpPr>
          <p:sp>
            <p:nvSpPr>
              <p:cNvPr id="383" name="Google Shape;383;g2087ca425ef_6_1246"/>
              <p:cNvSpPr/>
              <p:nvPr/>
            </p:nvSpPr>
            <p:spPr>
              <a:xfrm>
                <a:off x="1719712" y="831563"/>
                <a:ext cx="2448000" cy="2448000"/>
              </a:xfrm>
              <a:prstGeom prst="ellipse">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4" name="Google Shape;384;g2087ca425ef_6_1246"/>
              <p:cNvSpPr/>
              <p:nvPr/>
            </p:nvSpPr>
            <p:spPr>
              <a:xfrm>
                <a:off x="2089511" y="1203042"/>
                <a:ext cx="1706100" cy="1741500"/>
              </a:xfrm>
              <a:prstGeom prst="ellipse">
                <a:avLst/>
              </a:prstGeom>
              <a:solidFill>
                <a:srgbClr val="CBC8E6"/>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385" name="Google Shape;385;g2087ca425ef_6_1246"/>
              <p:cNvCxnSpPr>
                <a:stCxn id="383" idx="0"/>
                <a:endCxn id="383" idx="4"/>
              </p:cNvCxnSpPr>
              <p:nvPr/>
            </p:nvCxnSpPr>
            <p:spPr>
              <a:xfrm>
                <a:off x="2943712" y="831563"/>
                <a:ext cx="0" cy="2448000"/>
              </a:xfrm>
              <a:prstGeom prst="straightConnector1">
                <a:avLst/>
              </a:prstGeom>
              <a:noFill/>
              <a:ln cap="flat" cmpd="sng" w="25400">
                <a:solidFill>
                  <a:srgbClr val="F8A5C0"/>
                </a:solidFill>
                <a:prstDash val="solid"/>
                <a:miter lim="800000"/>
                <a:headEnd len="sm" w="sm" type="none"/>
                <a:tailEnd len="sm" w="sm" type="none"/>
              </a:ln>
            </p:spPr>
          </p:cxnSp>
          <p:sp>
            <p:nvSpPr>
              <p:cNvPr id="386" name="Google Shape;386;g2087ca425ef_6_1246"/>
              <p:cNvSpPr txBox="1"/>
              <p:nvPr/>
            </p:nvSpPr>
            <p:spPr>
              <a:xfrm>
                <a:off x="2259180" y="1431898"/>
                <a:ext cx="6444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Calibri"/>
                    <a:ea typeface="Calibri"/>
                    <a:cs typeface="Calibri"/>
                    <a:sym typeface="Calibri"/>
                  </a:rPr>
                  <a:t>3</a:t>
                </a:r>
                <a:endParaRPr/>
              </a:p>
            </p:txBody>
          </p:sp>
          <p:sp>
            <p:nvSpPr>
              <p:cNvPr id="387" name="Google Shape;387;g2087ca425ef_6_1246"/>
              <p:cNvSpPr txBox="1"/>
              <p:nvPr/>
            </p:nvSpPr>
            <p:spPr>
              <a:xfrm>
                <a:off x="2979721" y="1429809"/>
                <a:ext cx="6354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Calibri"/>
                    <a:ea typeface="Calibri"/>
                    <a:cs typeface="Calibri"/>
                    <a:sym typeface="Calibri"/>
                  </a:rPr>
                  <a:t>5</a:t>
                </a:r>
                <a:endParaRPr/>
              </a:p>
            </p:txBody>
          </p:sp>
          <p:sp>
            <p:nvSpPr>
              <p:cNvPr id="388" name="Google Shape;388;g2087ca425ef_6_1246"/>
              <p:cNvSpPr txBox="1"/>
              <p:nvPr/>
            </p:nvSpPr>
            <p:spPr>
              <a:xfrm>
                <a:off x="2251161" y="2183791"/>
                <a:ext cx="6492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Calibri"/>
                    <a:ea typeface="Calibri"/>
                    <a:cs typeface="Calibri"/>
                    <a:sym typeface="Calibri"/>
                  </a:rPr>
                  <a:t>6</a:t>
                </a:r>
                <a:endParaRPr/>
              </a:p>
            </p:txBody>
          </p:sp>
          <p:sp>
            <p:nvSpPr>
              <p:cNvPr id="389" name="Google Shape;389;g2087ca425ef_6_1246"/>
              <p:cNvSpPr txBox="1"/>
              <p:nvPr/>
            </p:nvSpPr>
            <p:spPr>
              <a:xfrm>
                <a:off x="2960474" y="2171407"/>
                <a:ext cx="6807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Calibri"/>
                    <a:ea typeface="Calibri"/>
                    <a:cs typeface="Calibri"/>
                    <a:sym typeface="Calibri"/>
                  </a:rPr>
                  <a:t>2</a:t>
                </a:r>
                <a:endParaRPr/>
              </a:p>
            </p:txBody>
          </p:sp>
        </p:grpSp>
        <p:cxnSp>
          <p:nvCxnSpPr>
            <p:cNvPr id="390" name="Google Shape;390;g2087ca425ef_6_1246"/>
            <p:cNvCxnSpPr/>
            <p:nvPr/>
          </p:nvCxnSpPr>
          <p:spPr>
            <a:xfrm rot="10800000">
              <a:off x="1485717" y="2351343"/>
              <a:ext cx="2449500" cy="0"/>
            </a:xfrm>
            <a:prstGeom prst="straightConnector1">
              <a:avLst/>
            </a:prstGeom>
            <a:noFill/>
            <a:ln cap="flat" cmpd="sng" w="25400">
              <a:solidFill>
                <a:srgbClr val="F8A5C0"/>
              </a:solidFill>
              <a:prstDash val="solid"/>
              <a:miter lim="800000"/>
              <a:headEnd len="sm" w="sm" type="none"/>
              <a:tailEnd len="sm" w="sm" type="none"/>
            </a:ln>
          </p:spPr>
        </p:cxnSp>
        <p:sp>
          <p:nvSpPr>
            <p:cNvPr id="391" name="Google Shape;391;g2087ca425ef_6_1246"/>
            <p:cNvSpPr txBox="1"/>
            <p:nvPr/>
          </p:nvSpPr>
          <p:spPr>
            <a:xfrm>
              <a:off x="2201446" y="1139762"/>
              <a:ext cx="1081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AU" sz="1800" u="none" cap="none" strike="noStrike">
                  <a:solidFill>
                    <a:srgbClr val="000000"/>
                  </a:solidFill>
                  <a:latin typeface="Calibri"/>
                  <a:ea typeface="Calibri"/>
                  <a:cs typeface="Calibri"/>
                  <a:sym typeface="Calibri"/>
                </a:rPr>
                <a:t>Double</a:t>
              </a:r>
              <a:endParaRPr/>
            </a:p>
          </p:txBody>
        </p:sp>
        <p:sp>
          <p:nvSpPr>
            <p:cNvPr id="392" name="Google Shape;392;g2087ca425ef_6_1246"/>
            <p:cNvSpPr txBox="1"/>
            <p:nvPr/>
          </p:nvSpPr>
          <p:spPr>
            <a:xfrm>
              <a:off x="2169657" y="3189968"/>
              <a:ext cx="1081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AU" sz="1800" u="none" cap="none" strike="noStrike">
                  <a:solidFill>
                    <a:srgbClr val="000000"/>
                  </a:solidFill>
                  <a:latin typeface="Calibri"/>
                  <a:ea typeface="Calibri"/>
                  <a:cs typeface="Calibri"/>
                  <a:sym typeface="Calibri"/>
                </a:rPr>
                <a:t>Double</a:t>
              </a:r>
              <a:endParaRPr/>
            </a:p>
          </p:txBody>
        </p:sp>
      </p:grpSp>
      <p:pic>
        <p:nvPicPr>
          <p:cNvPr descr="Text, letter&#10;&#10;Description automatically generated" id="393" name="Google Shape;393;g2087ca425ef_6_1246"/>
          <p:cNvPicPr preferRelativeResize="0"/>
          <p:nvPr/>
        </p:nvPicPr>
        <p:blipFill rotWithShape="1">
          <a:blip r:embed="rId3">
            <a:alphaModFix/>
          </a:blip>
          <a:srcRect b="54032" l="10107" r="46881" t="8317"/>
          <a:stretch/>
        </p:blipFill>
        <p:spPr>
          <a:xfrm>
            <a:off x="223095" y="2400805"/>
            <a:ext cx="2631025" cy="1891158"/>
          </a:xfrm>
          <a:prstGeom prst="rect">
            <a:avLst/>
          </a:prstGeom>
          <a:noFill/>
          <a:ln cap="flat" cmpd="sng" w="9525">
            <a:solidFill>
              <a:schemeClr val="dk1"/>
            </a:solidFill>
            <a:prstDash val="solid"/>
            <a:round/>
            <a:headEnd len="sm" w="sm" type="none"/>
            <a:tailEnd len="sm" w="sm" type="none"/>
          </a:ln>
        </p:spPr>
      </p:pic>
      <p:pic>
        <p:nvPicPr>
          <p:cNvPr id="394" name="Google Shape;394;g2087ca425ef_6_1246"/>
          <p:cNvPicPr preferRelativeResize="0"/>
          <p:nvPr/>
        </p:nvPicPr>
        <p:blipFill rotWithShape="1">
          <a:blip r:embed="rId4">
            <a:alphaModFix/>
          </a:blip>
          <a:srcRect b="0" l="0" r="0" t="0"/>
          <a:stretch/>
        </p:blipFill>
        <p:spPr>
          <a:xfrm>
            <a:off x="151439" y="4476465"/>
            <a:ext cx="5623844" cy="2155354"/>
          </a:xfrm>
          <a:prstGeom prst="rect">
            <a:avLst/>
          </a:prstGeom>
          <a:noFill/>
          <a:ln>
            <a:noFill/>
          </a:ln>
        </p:spPr>
      </p:pic>
      <p:pic>
        <p:nvPicPr>
          <p:cNvPr id="395" name="Google Shape;395;g2087ca425ef_6_1246"/>
          <p:cNvPicPr preferRelativeResize="0"/>
          <p:nvPr/>
        </p:nvPicPr>
        <p:blipFill rotWithShape="1">
          <a:blip r:embed="rId5">
            <a:alphaModFix/>
          </a:blip>
          <a:srcRect b="0" l="0" r="0" t="0"/>
          <a:stretch/>
        </p:blipFill>
        <p:spPr>
          <a:xfrm>
            <a:off x="296447" y="889843"/>
            <a:ext cx="1472988" cy="404173"/>
          </a:xfrm>
          <a:prstGeom prst="rect">
            <a:avLst/>
          </a:prstGeom>
          <a:noFill/>
          <a:ln>
            <a:noFill/>
          </a:ln>
        </p:spPr>
      </p:pic>
      <p:pic>
        <p:nvPicPr>
          <p:cNvPr id="396" name="Google Shape;396;g2087ca425ef_6_1246"/>
          <p:cNvPicPr preferRelativeResize="0"/>
          <p:nvPr/>
        </p:nvPicPr>
        <p:blipFill rotWithShape="1">
          <a:blip r:embed="rId5">
            <a:alphaModFix/>
          </a:blip>
          <a:srcRect b="0" l="0" r="0" t="0"/>
          <a:stretch/>
        </p:blipFill>
        <p:spPr>
          <a:xfrm>
            <a:off x="296446" y="1279481"/>
            <a:ext cx="1472988" cy="404173"/>
          </a:xfrm>
          <a:prstGeom prst="rect">
            <a:avLst/>
          </a:prstGeom>
          <a:noFill/>
          <a:ln>
            <a:noFill/>
          </a:ln>
        </p:spPr>
      </p:pic>
      <p:pic>
        <p:nvPicPr>
          <p:cNvPr id="397" name="Google Shape;397;g2087ca425ef_6_1246"/>
          <p:cNvPicPr preferRelativeResize="0"/>
          <p:nvPr/>
        </p:nvPicPr>
        <p:blipFill rotWithShape="1">
          <a:blip r:embed="rId5">
            <a:alphaModFix/>
          </a:blip>
          <a:srcRect b="0" l="0" r="0" t="0"/>
          <a:stretch/>
        </p:blipFill>
        <p:spPr>
          <a:xfrm>
            <a:off x="308211" y="1693211"/>
            <a:ext cx="1472988" cy="4041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087ca425ef_6_1268"/>
          <p:cNvSpPr txBox="1"/>
          <p:nvPr/>
        </p:nvSpPr>
        <p:spPr>
          <a:xfrm>
            <a:off x="5575899" y="889843"/>
            <a:ext cx="6460800" cy="437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Knock Out                                  </a:t>
            </a:r>
            <a:r>
              <a:rPr b="0" i="0" lang="en-AU" sz="2000" u="none" cap="none" strike="noStrike">
                <a:solidFill>
                  <a:srgbClr val="000000"/>
                </a:solidFill>
                <a:latin typeface="Arial"/>
                <a:ea typeface="Arial"/>
                <a:cs typeface="Arial"/>
                <a:sym typeface="Arial"/>
              </a:rPr>
              <a:t>Year 0-8</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2 dice, pen and paper</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addition</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0" i="0" lang="en-AU" sz="1800" u="none" cap="none" strike="noStrike">
                <a:solidFill>
                  <a:schemeClr val="dk1"/>
                </a:solidFill>
                <a:latin typeface="Arial"/>
                <a:ea typeface="Arial"/>
                <a:cs typeface="Arial"/>
                <a:sym typeface="Arial"/>
              </a:rPr>
              <a:t>: Get the highest total after 10 rolls</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Players take turns to roll the 2 dice ten times. </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On each turn they write the sum of the dice in their column., e.g. roll a 5 and 3 = </a:t>
            </a:r>
            <a:r>
              <a:rPr b="0" i="0" lang="en-AU" sz="1800" u="none" cap="none" strike="noStrike">
                <a:solidFill>
                  <a:srgbClr val="FF0000"/>
                </a:solidFill>
                <a:latin typeface="Arial"/>
                <a:ea typeface="Arial"/>
                <a:cs typeface="Arial"/>
                <a:sym typeface="Arial"/>
              </a:rPr>
              <a:t>8</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If a player rolls a total of 7 they cross out all of their previous scores. </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The winner is the person with the highest total after 10 rolls</a:t>
            </a:r>
            <a:endParaRPr/>
          </a:p>
        </p:txBody>
      </p:sp>
      <p:pic>
        <p:nvPicPr>
          <p:cNvPr id="404" name="Google Shape;404;g2087ca425ef_6_1268"/>
          <p:cNvPicPr preferRelativeResize="0"/>
          <p:nvPr/>
        </p:nvPicPr>
        <p:blipFill rotWithShape="1">
          <a:blip r:embed="rId3">
            <a:alphaModFix/>
          </a:blip>
          <a:srcRect b="0" l="0" r="0" t="0"/>
          <a:stretch/>
        </p:blipFill>
        <p:spPr>
          <a:xfrm>
            <a:off x="435824" y="978322"/>
            <a:ext cx="4785057" cy="4377449"/>
          </a:xfrm>
          <a:prstGeom prst="rect">
            <a:avLst/>
          </a:prstGeom>
          <a:noFill/>
          <a:ln>
            <a:noFill/>
          </a:ln>
        </p:spPr>
      </p:pic>
      <p:pic>
        <p:nvPicPr>
          <p:cNvPr descr="See the source image" id="405" name="Google Shape;405;g2087ca425ef_6_1268"/>
          <p:cNvPicPr preferRelativeResize="0"/>
          <p:nvPr/>
        </p:nvPicPr>
        <p:blipFill rotWithShape="1">
          <a:blip r:embed="rId4">
            <a:alphaModFix/>
          </a:blip>
          <a:srcRect b="10817" l="15620" r="14488" t="0"/>
          <a:stretch/>
        </p:blipFill>
        <p:spPr>
          <a:xfrm>
            <a:off x="9357755" y="1166050"/>
            <a:ext cx="976595" cy="767987"/>
          </a:xfrm>
          <a:prstGeom prst="rect">
            <a:avLst/>
          </a:prstGeom>
          <a:noFill/>
          <a:ln>
            <a:noFill/>
          </a:ln>
        </p:spPr>
      </p:pic>
      <p:sp>
        <p:nvSpPr>
          <p:cNvPr id="406" name="Google Shape;406;g2087ca425ef_6_1268"/>
          <p:cNvSpPr txBox="1"/>
          <p:nvPr/>
        </p:nvSpPr>
        <p:spPr>
          <a:xfrm>
            <a:off x="914400" y="1934037"/>
            <a:ext cx="12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600" u="none" cap="none" strike="noStrike">
                <a:solidFill>
                  <a:srgbClr val="FF0000"/>
                </a:solidFill>
                <a:latin typeface="Arial"/>
                <a:ea typeface="Arial"/>
                <a:cs typeface="Arial"/>
                <a:sym typeface="Arial"/>
              </a:rPr>
              <a:t>8</a:t>
            </a:r>
            <a:endParaRPr/>
          </a:p>
        </p:txBody>
      </p:sp>
      <p:sp>
        <p:nvSpPr>
          <p:cNvPr id="407" name="Google Shape;407;g2087ca425ef_6_1268"/>
          <p:cNvSpPr txBox="1"/>
          <p:nvPr/>
        </p:nvSpPr>
        <p:spPr>
          <a:xfrm>
            <a:off x="3373027" y="1934036"/>
            <a:ext cx="12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600" u="none" cap="none" strike="noStrike">
                <a:solidFill>
                  <a:srgbClr val="0070C0"/>
                </a:solidFill>
                <a:latin typeface="Arial"/>
                <a:ea typeface="Arial"/>
                <a:cs typeface="Arial"/>
                <a:sym typeface="Arial"/>
              </a:rPr>
              <a:t>6</a:t>
            </a:r>
            <a:endParaRPr/>
          </a:p>
        </p:txBody>
      </p:sp>
      <p:sp>
        <p:nvSpPr>
          <p:cNvPr id="408" name="Google Shape;408;g2087ca425ef_6_1268"/>
          <p:cNvSpPr txBox="1"/>
          <p:nvPr/>
        </p:nvSpPr>
        <p:spPr>
          <a:xfrm>
            <a:off x="3362021" y="2501764"/>
            <a:ext cx="12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600" u="none" cap="none" strike="noStrike">
                <a:solidFill>
                  <a:srgbClr val="0070C0"/>
                </a:solidFill>
                <a:latin typeface="Arial"/>
                <a:ea typeface="Arial"/>
                <a:cs typeface="Arial"/>
                <a:sym typeface="Arial"/>
              </a:rPr>
              <a:t>9</a:t>
            </a:r>
            <a:endParaRPr/>
          </a:p>
        </p:txBody>
      </p:sp>
      <p:sp>
        <p:nvSpPr>
          <p:cNvPr id="409" name="Google Shape;409;g2087ca425ef_6_1268"/>
          <p:cNvSpPr txBox="1"/>
          <p:nvPr/>
        </p:nvSpPr>
        <p:spPr>
          <a:xfrm>
            <a:off x="3362021" y="3063575"/>
            <a:ext cx="12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600" u="none" cap="none" strike="noStrike">
                <a:solidFill>
                  <a:srgbClr val="0070C0"/>
                </a:solidFill>
                <a:latin typeface="Arial"/>
                <a:ea typeface="Arial"/>
                <a:cs typeface="Arial"/>
                <a:sym typeface="Arial"/>
              </a:rPr>
              <a:t>7</a:t>
            </a:r>
            <a:endParaRPr/>
          </a:p>
        </p:txBody>
      </p:sp>
      <p:sp>
        <p:nvSpPr>
          <p:cNvPr id="410" name="Google Shape;410;g2087ca425ef_6_1268"/>
          <p:cNvSpPr txBox="1"/>
          <p:nvPr/>
        </p:nvSpPr>
        <p:spPr>
          <a:xfrm>
            <a:off x="3362021" y="3625386"/>
            <a:ext cx="12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600" u="none" cap="none" strike="noStrike">
                <a:solidFill>
                  <a:srgbClr val="0070C0"/>
                </a:solidFill>
                <a:latin typeface="Arial"/>
                <a:ea typeface="Arial"/>
                <a:cs typeface="Arial"/>
                <a:sym typeface="Arial"/>
              </a:rPr>
              <a:t>4</a:t>
            </a:r>
            <a:endParaRPr/>
          </a:p>
        </p:txBody>
      </p:sp>
      <p:sp>
        <p:nvSpPr>
          <p:cNvPr id="411" name="Google Shape;411;g2087ca425ef_6_1268"/>
          <p:cNvSpPr txBox="1"/>
          <p:nvPr/>
        </p:nvSpPr>
        <p:spPr>
          <a:xfrm>
            <a:off x="914400" y="2501764"/>
            <a:ext cx="12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600" u="none" cap="none" strike="noStrike">
                <a:solidFill>
                  <a:srgbClr val="FF0000"/>
                </a:solidFill>
                <a:latin typeface="Arial"/>
                <a:ea typeface="Arial"/>
                <a:cs typeface="Arial"/>
                <a:sym typeface="Arial"/>
              </a:rPr>
              <a:t>11</a:t>
            </a:r>
            <a:endParaRPr/>
          </a:p>
        </p:txBody>
      </p:sp>
      <p:sp>
        <p:nvSpPr>
          <p:cNvPr id="412" name="Google Shape;412;g2087ca425ef_6_1268"/>
          <p:cNvSpPr txBox="1"/>
          <p:nvPr/>
        </p:nvSpPr>
        <p:spPr>
          <a:xfrm>
            <a:off x="914400" y="3069491"/>
            <a:ext cx="12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600" u="none" cap="none" strike="noStrike">
                <a:solidFill>
                  <a:srgbClr val="FF0000"/>
                </a:solidFill>
                <a:latin typeface="Arial"/>
                <a:ea typeface="Arial"/>
                <a:cs typeface="Arial"/>
                <a:sym typeface="Arial"/>
              </a:rPr>
              <a:t>5</a:t>
            </a:r>
            <a:endParaRPr/>
          </a:p>
        </p:txBody>
      </p:sp>
      <p:sp>
        <p:nvSpPr>
          <p:cNvPr id="413" name="Google Shape;413;g2087ca425ef_6_1268"/>
          <p:cNvSpPr txBox="1"/>
          <p:nvPr/>
        </p:nvSpPr>
        <p:spPr>
          <a:xfrm>
            <a:off x="914400" y="3637218"/>
            <a:ext cx="12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600" u="none" cap="none" strike="noStrike">
                <a:solidFill>
                  <a:srgbClr val="FF0000"/>
                </a:solidFill>
                <a:latin typeface="Arial"/>
                <a:ea typeface="Arial"/>
                <a:cs typeface="Arial"/>
                <a:sym typeface="Arial"/>
              </a:rPr>
              <a:t>3</a:t>
            </a:r>
            <a:endParaRPr/>
          </a:p>
        </p:txBody>
      </p:sp>
      <p:cxnSp>
        <p:nvCxnSpPr>
          <p:cNvPr id="414" name="Google Shape;414;g2087ca425ef_6_1268"/>
          <p:cNvCxnSpPr/>
          <p:nvPr/>
        </p:nvCxnSpPr>
        <p:spPr>
          <a:xfrm flipH="1" rot="10800000">
            <a:off x="3610533" y="2018414"/>
            <a:ext cx="783900" cy="435600"/>
          </a:xfrm>
          <a:prstGeom prst="straightConnector1">
            <a:avLst/>
          </a:prstGeom>
          <a:noFill/>
          <a:ln cap="flat" cmpd="sng" w="38100">
            <a:solidFill>
              <a:srgbClr val="0070C0"/>
            </a:solidFill>
            <a:prstDash val="solid"/>
            <a:miter lim="800000"/>
            <a:headEnd len="sm" w="sm" type="none"/>
            <a:tailEnd len="sm" w="sm" type="none"/>
          </a:ln>
        </p:spPr>
      </p:cxnSp>
      <p:cxnSp>
        <p:nvCxnSpPr>
          <p:cNvPr id="415" name="Google Shape;415;g2087ca425ef_6_1268"/>
          <p:cNvCxnSpPr/>
          <p:nvPr/>
        </p:nvCxnSpPr>
        <p:spPr>
          <a:xfrm flipH="1" rot="10800000">
            <a:off x="3599527" y="3168869"/>
            <a:ext cx="783900" cy="435600"/>
          </a:xfrm>
          <a:prstGeom prst="straightConnector1">
            <a:avLst/>
          </a:prstGeom>
          <a:noFill/>
          <a:ln cap="flat" cmpd="sng" w="38100">
            <a:solidFill>
              <a:srgbClr val="0070C0"/>
            </a:solidFill>
            <a:prstDash val="solid"/>
            <a:miter lim="800000"/>
            <a:headEnd len="sm" w="sm" type="none"/>
            <a:tailEnd len="sm" w="sm" type="none"/>
          </a:ln>
        </p:spPr>
      </p:cxnSp>
      <p:cxnSp>
        <p:nvCxnSpPr>
          <p:cNvPr id="416" name="Google Shape;416;g2087ca425ef_6_1268"/>
          <p:cNvCxnSpPr/>
          <p:nvPr/>
        </p:nvCxnSpPr>
        <p:spPr>
          <a:xfrm flipH="1" rot="10800000">
            <a:off x="3688832" y="2561840"/>
            <a:ext cx="783900" cy="435600"/>
          </a:xfrm>
          <a:prstGeom prst="straightConnector1">
            <a:avLst/>
          </a:prstGeom>
          <a:noFill/>
          <a:ln cap="flat" cmpd="sng" w="38100">
            <a:solidFill>
              <a:srgbClr val="0070C0"/>
            </a:solidFill>
            <a:prstDash val="solid"/>
            <a:miter lim="800000"/>
            <a:headEnd len="sm" w="sm" type="none"/>
            <a:tailEnd len="sm" w="sm" type="none"/>
          </a:ln>
        </p:spPr>
      </p:cxnSp>
      <p:pic>
        <p:nvPicPr>
          <p:cNvPr descr="A picture containing person, posing, female&#10;&#10;Description automatically generated" id="417" name="Google Shape;417;g2087ca425ef_6_1268"/>
          <p:cNvPicPr preferRelativeResize="0"/>
          <p:nvPr/>
        </p:nvPicPr>
        <p:blipFill rotWithShape="1">
          <a:blip r:embed="rId5">
            <a:alphaModFix/>
          </a:blip>
          <a:srcRect b="0" l="0" r="0" t="0"/>
          <a:stretch/>
        </p:blipFill>
        <p:spPr>
          <a:xfrm>
            <a:off x="914400" y="4850736"/>
            <a:ext cx="829763" cy="1620661"/>
          </a:xfrm>
          <a:prstGeom prst="rect">
            <a:avLst/>
          </a:prstGeom>
          <a:noFill/>
          <a:ln>
            <a:noFill/>
          </a:ln>
        </p:spPr>
      </p:pic>
      <p:sp>
        <p:nvSpPr>
          <p:cNvPr id="418" name="Google Shape;418;g2087ca425ef_6_1268"/>
          <p:cNvSpPr txBox="1"/>
          <p:nvPr/>
        </p:nvSpPr>
        <p:spPr>
          <a:xfrm>
            <a:off x="5575899" y="5507284"/>
            <a:ext cx="60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087ca425ef_6_1288"/>
          <p:cNvSpPr txBox="1"/>
          <p:nvPr/>
        </p:nvSpPr>
        <p:spPr>
          <a:xfrm>
            <a:off x="5575899" y="889843"/>
            <a:ext cx="6460800" cy="54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Is it Divisible?                            </a:t>
            </a:r>
            <a:r>
              <a:rPr b="0" i="0" lang="en-AU" sz="2000" u="none" cap="none" strike="noStrike">
                <a:solidFill>
                  <a:srgbClr val="000000"/>
                </a:solidFill>
                <a:latin typeface="Arial"/>
                <a:ea typeface="Arial"/>
                <a:cs typeface="Arial"/>
                <a:sym typeface="Arial"/>
              </a:rPr>
              <a:t>Year 1-6</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1-6 dice</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pen and paper, manipulatives</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division</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0" i="0" lang="en-AU" sz="1800" u="none" cap="none" strike="noStrike">
                <a:solidFill>
                  <a:schemeClr val="dk1"/>
                </a:solidFill>
                <a:latin typeface="Arial"/>
                <a:ea typeface="Arial"/>
                <a:cs typeface="Arial"/>
                <a:sym typeface="Arial"/>
              </a:rPr>
              <a:t>: Be first to get to the top of the ladder</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Each player starts with their counter on 12 and take turns to roll the dice.</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If the number the counter is on can be divided by the number that is thrown on the dice (with no remainder) then they can move up one step, e.g. if they start at 12 and roll a 6, they can move 1 place up to 24 as 12 is divisible by 6</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If a player throws a 1, they choose a number (from 2-6)</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If the number is not divisible, they must stay on that number until they roll a number that is divisible .</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Winner is the first person to get to the top of the ladder. </a:t>
            </a:r>
            <a:endParaRPr/>
          </a:p>
          <a:p>
            <a:pPr indent="0" lvl="0" marL="0" marR="0" rtl="0" algn="l">
              <a:lnSpc>
                <a:spcPct val="100000"/>
              </a:lnSpc>
              <a:spcBef>
                <a:spcPts val="120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25" name="Google Shape;425;g2087ca425ef_6_1288"/>
          <p:cNvSpPr txBox="1"/>
          <p:nvPr/>
        </p:nvSpPr>
        <p:spPr>
          <a:xfrm>
            <a:off x="5575899" y="6198989"/>
            <a:ext cx="60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p:txBody>
      </p:sp>
      <p:pic>
        <p:nvPicPr>
          <p:cNvPr id="426" name="Google Shape;426;g2087ca425ef_6_1288"/>
          <p:cNvPicPr preferRelativeResize="0"/>
          <p:nvPr/>
        </p:nvPicPr>
        <p:blipFill rotWithShape="1">
          <a:blip r:embed="rId3">
            <a:alphaModFix/>
          </a:blip>
          <a:srcRect b="0" l="0" r="0" t="0"/>
          <a:stretch/>
        </p:blipFill>
        <p:spPr>
          <a:xfrm>
            <a:off x="581181" y="1003164"/>
            <a:ext cx="4792043" cy="4981998"/>
          </a:xfrm>
          <a:prstGeom prst="rect">
            <a:avLst/>
          </a:prstGeom>
          <a:noFill/>
          <a:ln>
            <a:noFill/>
          </a:ln>
        </p:spPr>
      </p:pic>
      <p:sp>
        <p:nvSpPr>
          <p:cNvPr id="427" name="Google Shape;427;g2087ca425ef_6_1288"/>
          <p:cNvSpPr/>
          <p:nvPr/>
        </p:nvSpPr>
        <p:spPr>
          <a:xfrm>
            <a:off x="1436915" y="5343113"/>
            <a:ext cx="605700" cy="593700"/>
          </a:xfrm>
          <a:prstGeom prst="ellipse">
            <a:avLst/>
          </a:prstGeom>
          <a:solidFill>
            <a:srgbClr val="FF4E3B">
              <a:alpha val="32159"/>
            </a:srgbClr>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8" name="Google Shape;428;g2087ca425ef_6_1288"/>
          <p:cNvSpPr/>
          <p:nvPr/>
        </p:nvSpPr>
        <p:spPr>
          <a:xfrm>
            <a:off x="3869377" y="5343113"/>
            <a:ext cx="605700" cy="593700"/>
          </a:xfrm>
          <a:prstGeom prst="ellipse">
            <a:avLst/>
          </a:prstGeom>
          <a:solidFill>
            <a:srgbClr val="0070C0">
              <a:alpha val="32159"/>
            </a:srgbClr>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29" name="Google Shape;429;g2087ca425ef_6_1288"/>
          <p:cNvPicPr preferRelativeResize="0"/>
          <p:nvPr/>
        </p:nvPicPr>
        <p:blipFill rotWithShape="1">
          <a:blip r:embed="rId4">
            <a:alphaModFix/>
          </a:blip>
          <a:srcRect b="0" l="0" r="0" t="0"/>
          <a:stretch/>
        </p:blipFill>
        <p:spPr>
          <a:xfrm>
            <a:off x="11068422" y="1548233"/>
            <a:ext cx="614082" cy="6368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g2087ca425ef_6_1298"/>
          <p:cNvPicPr preferRelativeResize="0"/>
          <p:nvPr/>
        </p:nvPicPr>
        <p:blipFill rotWithShape="1">
          <a:blip r:embed="rId3">
            <a:alphaModFix/>
          </a:blip>
          <a:srcRect b="0" l="0" r="0" t="0"/>
          <a:stretch/>
        </p:blipFill>
        <p:spPr>
          <a:xfrm>
            <a:off x="55899" y="1189680"/>
            <a:ext cx="5188337" cy="661230"/>
          </a:xfrm>
          <a:prstGeom prst="rect">
            <a:avLst/>
          </a:prstGeom>
          <a:noFill/>
          <a:ln>
            <a:noFill/>
          </a:ln>
        </p:spPr>
      </p:pic>
      <p:sp>
        <p:nvSpPr>
          <p:cNvPr id="436" name="Google Shape;436;g2087ca425ef_6_1298"/>
          <p:cNvSpPr txBox="1"/>
          <p:nvPr/>
        </p:nvSpPr>
        <p:spPr>
          <a:xfrm>
            <a:off x="5390547" y="782122"/>
            <a:ext cx="6780900" cy="534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4 in a line                                      </a:t>
            </a:r>
            <a:r>
              <a:rPr b="0" i="0" lang="en-AU" sz="2000" u="none" cap="none" strike="noStrike">
                <a:solidFill>
                  <a:srgbClr val="000000"/>
                </a:solidFill>
                <a:latin typeface="Arial"/>
                <a:ea typeface="Arial"/>
                <a:cs typeface="Arial"/>
                <a:sym typeface="Arial"/>
              </a:rPr>
              <a:t>Year 1-8</a:t>
            </a:r>
            <a:endParaRPr/>
          </a:p>
          <a:p>
            <a:pPr indent="0" lvl="0" marL="0" marR="0" rtl="0" algn="l">
              <a:lnSpc>
                <a:spcPct val="100000"/>
              </a:lnSpc>
              <a:spcBef>
                <a:spcPts val="1200"/>
              </a:spcBef>
              <a:spcAft>
                <a:spcPts val="0"/>
              </a:spcAft>
              <a:buNone/>
            </a:pPr>
            <a:r>
              <a:rPr b="1" i="0" lang="en-AU" sz="2000" u="sng" cap="none" strike="noStrike">
                <a:solidFill>
                  <a:schemeClr val="dk1"/>
                </a:solidFill>
                <a:latin typeface="Arial"/>
                <a:ea typeface="Arial"/>
                <a:cs typeface="Arial"/>
                <a:sym typeface="Arial"/>
              </a:rPr>
              <a:t>Materials: </a:t>
            </a:r>
            <a:r>
              <a:rPr b="0" i="0" lang="en-AU" sz="2000" u="none" cap="none" strike="noStrike">
                <a:solidFill>
                  <a:schemeClr val="dk1"/>
                </a:solidFill>
                <a:latin typeface="Arial"/>
                <a:ea typeface="Arial"/>
                <a:cs typeface="Arial"/>
                <a:sym typeface="Arial"/>
              </a:rPr>
              <a:t>number lines/number strips, white boards, 2 dice (6 or 10 sided)</a:t>
            </a:r>
            <a:endParaRPr/>
          </a:p>
          <a:p>
            <a:pPr indent="0" lvl="0" marL="0" marR="0" rtl="0" algn="l">
              <a:lnSpc>
                <a:spcPct val="100000"/>
              </a:lnSpc>
              <a:spcBef>
                <a:spcPts val="1200"/>
              </a:spcBef>
              <a:spcAft>
                <a:spcPts val="0"/>
              </a:spcAft>
              <a:buNone/>
            </a:pPr>
            <a:r>
              <a:rPr b="1" i="0" lang="en-AU" sz="2000" u="sng" cap="none" strike="noStrike">
                <a:solidFill>
                  <a:schemeClr val="dk1"/>
                </a:solidFill>
                <a:latin typeface="Arial"/>
                <a:ea typeface="Arial"/>
                <a:cs typeface="Arial"/>
                <a:sym typeface="Arial"/>
              </a:rPr>
              <a:t>Maths Concepts</a:t>
            </a:r>
            <a:r>
              <a:rPr b="1" i="0" lang="en-AU" sz="2000" u="none" cap="none" strike="noStrike">
                <a:solidFill>
                  <a:schemeClr val="dk1"/>
                </a:solidFill>
                <a:latin typeface="Arial"/>
                <a:ea typeface="Arial"/>
                <a:cs typeface="Arial"/>
                <a:sym typeface="Arial"/>
              </a:rPr>
              <a:t>: </a:t>
            </a:r>
            <a:r>
              <a:rPr b="0" i="0" lang="en-AU" sz="2000" u="none" cap="none" strike="noStrike">
                <a:solidFill>
                  <a:schemeClr val="dk1"/>
                </a:solidFill>
                <a:latin typeface="Arial"/>
                <a:ea typeface="Arial"/>
                <a:cs typeface="Arial"/>
                <a:sym typeface="Arial"/>
              </a:rPr>
              <a:t>ordering, place value</a:t>
            </a:r>
            <a:endParaRPr b="1" i="0" sz="20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AU" sz="2000" u="sng" cap="none" strike="noStrike">
                <a:solidFill>
                  <a:schemeClr val="dk1"/>
                </a:solidFill>
                <a:latin typeface="Arial"/>
                <a:ea typeface="Arial"/>
                <a:cs typeface="Arial"/>
                <a:sym typeface="Arial"/>
              </a:rPr>
              <a:t>Aim</a:t>
            </a:r>
            <a:r>
              <a:rPr b="0" i="0" lang="en-AU" sz="2000" u="none" cap="none" strike="noStrike">
                <a:solidFill>
                  <a:schemeClr val="dk1"/>
                </a:solidFill>
                <a:latin typeface="Arial"/>
                <a:ea typeface="Arial"/>
                <a:cs typeface="Arial"/>
                <a:sym typeface="Arial"/>
              </a:rPr>
              <a:t>:</a:t>
            </a:r>
            <a:r>
              <a:rPr b="0" i="1" lang="en-AU" sz="2000" u="none" cap="none" strike="noStrike">
                <a:solidFill>
                  <a:srgbClr val="000000"/>
                </a:solidFill>
                <a:latin typeface="Arial"/>
                <a:ea typeface="Arial"/>
                <a:cs typeface="Arial"/>
                <a:sym typeface="Arial"/>
              </a:rPr>
              <a:t> </a:t>
            </a:r>
            <a:r>
              <a:rPr b="0" i="0" lang="en-AU" sz="2000" u="none" cap="none" strike="noStrike">
                <a:solidFill>
                  <a:srgbClr val="000000"/>
                </a:solidFill>
                <a:latin typeface="Arial"/>
                <a:ea typeface="Arial"/>
                <a:cs typeface="Arial"/>
                <a:sym typeface="Arial"/>
              </a:rPr>
              <a:t>Get </a:t>
            </a:r>
            <a:r>
              <a:rPr b="0" i="0" lang="en-AU" sz="2000" u="none" cap="none" strike="noStrike">
                <a:solidFill>
                  <a:srgbClr val="000000"/>
                </a:solidFill>
                <a:latin typeface="Arial"/>
                <a:ea typeface="Arial"/>
                <a:cs typeface="Arial"/>
                <a:sym typeface="Arial"/>
              </a:rPr>
              <a:t>three</a:t>
            </a:r>
            <a:r>
              <a:rPr b="0" i="0" lang="en-AU" sz="2000" u="none" cap="none" strike="noStrike">
                <a:solidFill>
                  <a:srgbClr val="000000"/>
                </a:solidFill>
                <a:latin typeface="Arial"/>
                <a:ea typeface="Arial"/>
                <a:cs typeface="Arial"/>
                <a:sym typeface="Arial"/>
              </a:rPr>
              <a:t> uninterrupted crosses in a line</a:t>
            </a:r>
            <a:endParaRPr/>
          </a:p>
          <a:p>
            <a:pPr indent="-355600" lvl="0" marL="355600" marR="0" rtl="0" algn="l">
              <a:lnSpc>
                <a:spcPct val="100000"/>
              </a:lnSpc>
              <a:spcBef>
                <a:spcPts val="1200"/>
              </a:spcBef>
              <a:spcAft>
                <a:spcPts val="0"/>
              </a:spcAft>
              <a:buClr>
                <a:srgbClr val="000000"/>
              </a:buClr>
              <a:buSzPts val="2000"/>
              <a:buFont typeface="Arial"/>
              <a:buAutoNum type="arabicPeriod"/>
            </a:pPr>
            <a:r>
              <a:rPr b="0" i="0" lang="en-AU" sz="2000" u="none" cap="none" strike="noStrike">
                <a:solidFill>
                  <a:srgbClr val="000000"/>
                </a:solidFill>
                <a:latin typeface="Arial"/>
                <a:ea typeface="Arial"/>
                <a:cs typeface="Arial"/>
                <a:sym typeface="Arial"/>
              </a:rPr>
              <a:t>Players take turns to roll 2 dice choose a number to cross out on  the line, e.g. </a:t>
            </a:r>
            <a:r>
              <a:rPr b="0" i="0" lang="en-AU" sz="2000" u="none" cap="none" strike="noStrike">
                <a:solidFill>
                  <a:srgbClr val="0070C0"/>
                </a:solidFill>
                <a:latin typeface="Arial"/>
                <a:ea typeface="Arial"/>
                <a:cs typeface="Arial"/>
                <a:sym typeface="Arial"/>
              </a:rPr>
              <a:t>6 and 5 </a:t>
            </a:r>
            <a:r>
              <a:rPr b="0" i="0" lang="en-AU" sz="2000" u="none" cap="none" strike="noStrike">
                <a:solidFill>
                  <a:srgbClr val="000000"/>
                </a:solidFill>
                <a:latin typeface="Arial"/>
                <a:ea typeface="Arial"/>
                <a:cs typeface="Arial"/>
                <a:sym typeface="Arial"/>
              </a:rPr>
              <a:t>could be </a:t>
            </a:r>
            <a:r>
              <a:rPr b="0" i="0" lang="en-AU" sz="2000" u="none" cap="none" strike="noStrike">
                <a:solidFill>
                  <a:srgbClr val="0070C0"/>
                </a:solidFill>
                <a:latin typeface="Arial"/>
                <a:ea typeface="Arial"/>
                <a:cs typeface="Arial"/>
                <a:sym typeface="Arial"/>
              </a:rPr>
              <a:t>56</a:t>
            </a:r>
            <a:r>
              <a:rPr b="0" i="0" lang="en-AU" sz="2000" u="none" cap="none" strike="noStrike">
                <a:solidFill>
                  <a:srgbClr val="000000"/>
                </a:solidFill>
                <a:latin typeface="Arial"/>
                <a:ea typeface="Arial"/>
                <a:cs typeface="Arial"/>
                <a:sym typeface="Arial"/>
              </a:rPr>
              <a:t> or </a:t>
            </a:r>
            <a:r>
              <a:rPr b="0" i="0" lang="en-AU" sz="2000" u="none" cap="none" strike="noStrike">
                <a:solidFill>
                  <a:srgbClr val="0070C0"/>
                </a:solidFill>
                <a:latin typeface="Arial"/>
                <a:ea typeface="Arial"/>
                <a:cs typeface="Arial"/>
                <a:sym typeface="Arial"/>
              </a:rPr>
              <a:t>65 </a:t>
            </a:r>
            <a:endParaRPr/>
          </a:p>
          <a:p>
            <a:pPr indent="-355600" lvl="0" marL="355600" marR="0" rtl="0" algn="l">
              <a:lnSpc>
                <a:spcPct val="100000"/>
              </a:lnSpc>
              <a:spcBef>
                <a:spcPts val="600"/>
              </a:spcBef>
              <a:spcAft>
                <a:spcPts val="0"/>
              </a:spcAft>
              <a:buClr>
                <a:srgbClr val="000000"/>
              </a:buClr>
              <a:buSzPts val="2000"/>
              <a:buFont typeface="Arial"/>
              <a:buAutoNum type="arabicPeriod"/>
            </a:pPr>
            <a:r>
              <a:rPr b="0" i="0" lang="en-AU" sz="2000" u="none" cap="none" strike="noStrike">
                <a:solidFill>
                  <a:srgbClr val="000000"/>
                </a:solidFill>
                <a:latin typeface="Arial"/>
                <a:ea typeface="Arial"/>
                <a:cs typeface="Arial"/>
                <a:sym typeface="Arial"/>
              </a:rPr>
              <a:t>They decide where to place it on the number line. Their opponents request they prove it is in a reasonable place to keep cross there.</a:t>
            </a:r>
            <a:endParaRPr/>
          </a:p>
          <a:p>
            <a:pPr indent="-355600" lvl="0" marL="355600" marR="0" rtl="0" algn="l">
              <a:lnSpc>
                <a:spcPct val="100000"/>
              </a:lnSpc>
              <a:spcBef>
                <a:spcPts val="0"/>
              </a:spcBef>
              <a:spcAft>
                <a:spcPts val="0"/>
              </a:spcAft>
              <a:buClr>
                <a:srgbClr val="000000"/>
              </a:buClr>
              <a:buSzPts val="2000"/>
              <a:buFont typeface="Arial"/>
              <a:buAutoNum type="arabicPeriod"/>
            </a:pPr>
            <a:r>
              <a:rPr b="0" i="0" lang="en-AU" sz="2000" u="none" cap="none" strike="noStrike">
                <a:solidFill>
                  <a:srgbClr val="000000"/>
                </a:solidFill>
                <a:latin typeface="Arial"/>
                <a:ea typeface="Arial"/>
                <a:cs typeface="Arial"/>
                <a:sym typeface="Arial"/>
              </a:rPr>
              <a:t> Next pair roll and choose a place. They get this justified</a:t>
            </a:r>
            <a:endParaRPr/>
          </a:p>
          <a:p>
            <a:pPr indent="-355600" lvl="0" marL="355600" marR="0" rtl="0" algn="l">
              <a:lnSpc>
                <a:spcPct val="100000"/>
              </a:lnSpc>
              <a:spcBef>
                <a:spcPts val="0"/>
              </a:spcBef>
              <a:spcAft>
                <a:spcPts val="0"/>
              </a:spcAft>
              <a:buClr>
                <a:srgbClr val="000000"/>
              </a:buClr>
              <a:buSzPts val="2000"/>
              <a:buFont typeface="Arial"/>
              <a:buAutoNum type="arabicPeriod"/>
            </a:pPr>
            <a:r>
              <a:rPr b="0" i="0" lang="en-AU" sz="2000" u="none" cap="none" strike="noStrike">
                <a:solidFill>
                  <a:srgbClr val="000000"/>
                </a:solidFill>
                <a:latin typeface="Arial"/>
                <a:ea typeface="Arial"/>
                <a:cs typeface="Arial"/>
                <a:sym typeface="Arial"/>
              </a:rPr>
              <a:t>Repeat until one pair gets three in a row</a:t>
            </a:r>
            <a:endParaRPr/>
          </a:p>
          <a:p>
            <a:pPr indent="-228600" lvl="0" marL="34290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7" name="Google Shape;437;g2087ca425ef_6_1298"/>
          <p:cNvSpPr txBox="1"/>
          <p:nvPr/>
        </p:nvSpPr>
        <p:spPr>
          <a:xfrm>
            <a:off x="5424682" y="6075878"/>
            <a:ext cx="60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p:txBody>
      </p:sp>
      <p:pic>
        <p:nvPicPr>
          <p:cNvPr id="438" name="Google Shape;438;g2087ca425ef_6_1298"/>
          <p:cNvPicPr preferRelativeResize="0"/>
          <p:nvPr/>
        </p:nvPicPr>
        <p:blipFill rotWithShape="1">
          <a:blip r:embed="rId4">
            <a:alphaModFix/>
          </a:blip>
          <a:srcRect b="0" l="0" r="0" t="0"/>
          <a:stretch/>
        </p:blipFill>
        <p:spPr>
          <a:xfrm>
            <a:off x="11168765" y="1840266"/>
            <a:ext cx="639520" cy="663209"/>
          </a:xfrm>
          <a:prstGeom prst="rect">
            <a:avLst/>
          </a:prstGeom>
          <a:noFill/>
          <a:ln>
            <a:noFill/>
          </a:ln>
        </p:spPr>
      </p:pic>
      <p:pic>
        <p:nvPicPr>
          <p:cNvPr descr="Dice 6 Face 300mm Dot Soft Foam - MATHS, Dice - Product Detail ..." id="439" name="Google Shape;439;g2087ca425ef_6_1298"/>
          <p:cNvPicPr preferRelativeResize="0"/>
          <p:nvPr/>
        </p:nvPicPr>
        <p:blipFill rotWithShape="1">
          <a:blip r:embed="rId5">
            <a:alphaModFix/>
          </a:blip>
          <a:srcRect b="0" l="0" r="0" t="0"/>
          <a:stretch/>
        </p:blipFill>
        <p:spPr>
          <a:xfrm>
            <a:off x="10435941" y="1840266"/>
            <a:ext cx="614082" cy="663209"/>
          </a:xfrm>
          <a:prstGeom prst="rect">
            <a:avLst/>
          </a:prstGeom>
          <a:noFill/>
          <a:ln>
            <a:noFill/>
          </a:ln>
        </p:spPr>
      </p:pic>
      <p:sp>
        <p:nvSpPr>
          <p:cNvPr id="440" name="Google Shape;440;g2087ca425ef_6_1298"/>
          <p:cNvSpPr/>
          <p:nvPr/>
        </p:nvSpPr>
        <p:spPr>
          <a:xfrm>
            <a:off x="835695" y="1257846"/>
            <a:ext cx="246000" cy="328500"/>
          </a:xfrm>
          <a:prstGeom prst="mathMultiply">
            <a:avLst>
              <a:gd fmla="val 23520" name="adj1"/>
            </a:avLst>
          </a:prstGeom>
          <a:solidFill>
            <a:srgbClr val="00B050"/>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441" name="Google Shape;441;g2087ca425ef_6_1298"/>
          <p:cNvSpPr/>
          <p:nvPr/>
        </p:nvSpPr>
        <p:spPr>
          <a:xfrm>
            <a:off x="1056632" y="1250501"/>
            <a:ext cx="288600" cy="318600"/>
          </a:xfrm>
          <a:prstGeom prst="mathMultiply">
            <a:avLst>
              <a:gd fmla="val 23520" name="adj1"/>
            </a:avLst>
          </a:prstGeom>
          <a:solidFill>
            <a:srgbClr val="003366"/>
          </a:solidFill>
          <a:ln cap="flat" cmpd="sng" w="12700">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442" name="Google Shape;442;g2087ca425ef_6_1298"/>
          <p:cNvSpPr txBox="1"/>
          <p:nvPr/>
        </p:nvSpPr>
        <p:spPr>
          <a:xfrm>
            <a:off x="910612" y="1757842"/>
            <a:ext cx="59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B5B72"/>
                </a:solidFill>
                <a:latin typeface="Montserrat"/>
                <a:ea typeface="Montserrat"/>
                <a:cs typeface="Montserrat"/>
                <a:sym typeface="Montserrat"/>
              </a:rPr>
              <a:t>15</a:t>
            </a:r>
            <a:endParaRPr b="1" i="0" sz="1400" u="none" cap="none" strike="noStrike">
              <a:solidFill>
                <a:srgbClr val="0B5B72"/>
              </a:solidFill>
              <a:latin typeface="Montserrat"/>
              <a:ea typeface="Montserrat"/>
              <a:cs typeface="Montserrat"/>
              <a:sym typeface="Montserrat"/>
            </a:endParaRPr>
          </a:p>
        </p:txBody>
      </p:sp>
      <p:sp>
        <p:nvSpPr>
          <p:cNvPr id="443" name="Google Shape;443;g2087ca425ef_6_1298"/>
          <p:cNvSpPr/>
          <p:nvPr/>
        </p:nvSpPr>
        <p:spPr>
          <a:xfrm>
            <a:off x="2276922" y="1240309"/>
            <a:ext cx="226200" cy="367800"/>
          </a:xfrm>
          <a:prstGeom prst="mathMultiply">
            <a:avLst>
              <a:gd fmla="val 23520" name="adj1"/>
            </a:avLst>
          </a:prstGeom>
          <a:solidFill>
            <a:srgbClr val="003366"/>
          </a:solidFill>
          <a:ln cap="flat" cmpd="sng" w="12700">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444" name="Google Shape;444;g2087ca425ef_6_1298"/>
          <p:cNvSpPr/>
          <p:nvPr/>
        </p:nvSpPr>
        <p:spPr>
          <a:xfrm>
            <a:off x="1890494" y="1250501"/>
            <a:ext cx="226200" cy="367800"/>
          </a:xfrm>
          <a:prstGeom prst="mathMultiply">
            <a:avLst>
              <a:gd fmla="val 23520" name="adj1"/>
            </a:avLst>
          </a:prstGeom>
          <a:solidFill>
            <a:srgbClr val="003366"/>
          </a:solidFill>
          <a:ln cap="flat" cmpd="sng" w="12700">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445" name="Google Shape;445;g2087ca425ef_6_1298"/>
          <p:cNvSpPr txBox="1"/>
          <p:nvPr/>
        </p:nvSpPr>
        <p:spPr>
          <a:xfrm>
            <a:off x="1700448" y="1835389"/>
            <a:ext cx="59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B5B72"/>
                </a:solidFill>
                <a:latin typeface="Montserrat"/>
                <a:ea typeface="Montserrat"/>
                <a:cs typeface="Montserrat"/>
                <a:sym typeface="Montserrat"/>
              </a:rPr>
              <a:t>26</a:t>
            </a:r>
            <a:endParaRPr b="1" i="0" sz="1400" u="none" cap="none" strike="noStrike">
              <a:solidFill>
                <a:srgbClr val="0B5B72"/>
              </a:solidFill>
              <a:latin typeface="Montserrat"/>
              <a:ea typeface="Montserrat"/>
              <a:cs typeface="Montserrat"/>
              <a:sym typeface="Montserrat"/>
            </a:endParaRPr>
          </a:p>
        </p:txBody>
      </p:sp>
      <p:sp>
        <p:nvSpPr>
          <p:cNvPr id="446" name="Google Shape;446;g2087ca425ef_6_1298"/>
          <p:cNvSpPr txBox="1"/>
          <p:nvPr/>
        </p:nvSpPr>
        <p:spPr>
          <a:xfrm>
            <a:off x="2070626" y="1801991"/>
            <a:ext cx="59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B5B72"/>
                </a:solidFill>
                <a:latin typeface="Montserrat"/>
                <a:ea typeface="Montserrat"/>
                <a:cs typeface="Montserrat"/>
                <a:sym typeface="Montserrat"/>
              </a:rPr>
              <a:t>31</a:t>
            </a:r>
            <a:endParaRPr b="1" i="0" sz="1400" u="none" cap="none" strike="noStrike">
              <a:solidFill>
                <a:srgbClr val="0B5B72"/>
              </a:solidFill>
              <a:latin typeface="Montserrat"/>
              <a:ea typeface="Montserrat"/>
              <a:cs typeface="Montserrat"/>
              <a:sym typeface="Montserrat"/>
            </a:endParaRPr>
          </a:p>
        </p:txBody>
      </p:sp>
      <p:sp>
        <p:nvSpPr>
          <p:cNvPr id="447" name="Google Shape;447;g2087ca425ef_6_1298"/>
          <p:cNvSpPr/>
          <p:nvPr/>
        </p:nvSpPr>
        <p:spPr>
          <a:xfrm>
            <a:off x="4086305" y="1281472"/>
            <a:ext cx="226200" cy="367800"/>
          </a:xfrm>
          <a:prstGeom prst="mathMultiply">
            <a:avLst>
              <a:gd fmla="val 23520" name="adj1"/>
            </a:avLst>
          </a:prstGeom>
          <a:solidFill>
            <a:srgbClr val="00B050"/>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448" name="Google Shape;448;g2087ca425ef_6_1298"/>
          <p:cNvSpPr/>
          <p:nvPr/>
        </p:nvSpPr>
        <p:spPr>
          <a:xfrm>
            <a:off x="4406958" y="1240310"/>
            <a:ext cx="226200" cy="367800"/>
          </a:xfrm>
          <a:prstGeom prst="mathMultiply">
            <a:avLst>
              <a:gd fmla="val 23520" name="adj1"/>
            </a:avLst>
          </a:prstGeom>
          <a:solidFill>
            <a:srgbClr val="00B050"/>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9" name="Google Shape;449;g2087ca425ef_6_1298"/>
          <p:cNvSpPr/>
          <p:nvPr/>
        </p:nvSpPr>
        <p:spPr>
          <a:xfrm>
            <a:off x="3725932" y="1254051"/>
            <a:ext cx="226200" cy="367800"/>
          </a:xfrm>
          <a:prstGeom prst="mathMultiply">
            <a:avLst>
              <a:gd fmla="val 23520" name="adj1"/>
            </a:avLst>
          </a:prstGeom>
          <a:solidFill>
            <a:srgbClr val="00B050"/>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450" name="Google Shape;450;g2087ca425ef_6_1298"/>
          <p:cNvSpPr/>
          <p:nvPr/>
        </p:nvSpPr>
        <p:spPr>
          <a:xfrm>
            <a:off x="3238139" y="1243664"/>
            <a:ext cx="226200" cy="367800"/>
          </a:xfrm>
          <a:prstGeom prst="mathMultiply">
            <a:avLst>
              <a:gd fmla="val 23520" name="adj1"/>
            </a:avLst>
          </a:prstGeom>
          <a:solidFill>
            <a:srgbClr val="003366"/>
          </a:solidFill>
          <a:ln cap="flat" cmpd="sng" w="12700">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451" name="Google Shape;451;g2087ca425ef_6_1298"/>
          <p:cNvSpPr txBox="1"/>
          <p:nvPr/>
        </p:nvSpPr>
        <p:spPr>
          <a:xfrm>
            <a:off x="3067514" y="1801991"/>
            <a:ext cx="59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B5B72"/>
                </a:solidFill>
                <a:latin typeface="Montserrat"/>
                <a:ea typeface="Montserrat"/>
                <a:cs typeface="Montserrat"/>
                <a:sym typeface="Montserrat"/>
              </a:rPr>
              <a:t>45</a:t>
            </a:r>
            <a:endParaRPr b="1" i="0" sz="1400" u="none" cap="none" strike="noStrike">
              <a:solidFill>
                <a:srgbClr val="0B5B72"/>
              </a:solidFill>
              <a:latin typeface="Montserrat"/>
              <a:ea typeface="Montserrat"/>
              <a:cs typeface="Montserrat"/>
              <a:sym typeface="Montserrat"/>
            </a:endParaRPr>
          </a:p>
        </p:txBody>
      </p:sp>
      <p:sp>
        <p:nvSpPr>
          <p:cNvPr id="452" name="Google Shape;452;g2087ca425ef_6_1298"/>
          <p:cNvSpPr txBox="1"/>
          <p:nvPr/>
        </p:nvSpPr>
        <p:spPr>
          <a:xfrm>
            <a:off x="3552373" y="1826451"/>
            <a:ext cx="59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52</a:t>
            </a:r>
            <a:endParaRPr b="1" i="0" sz="1400" u="none" cap="none" strike="noStrike">
              <a:solidFill>
                <a:srgbClr val="00B050"/>
              </a:solidFill>
              <a:latin typeface="Montserrat"/>
              <a:ea typeface="Montserrat"/>
              <a:cs typeface="Montserrat"/>
              <a:sym typeface="Montserrat"/>
            </a:endParaRPr>
          </a:p>
        </p:txBody>
      </p:sp>
      <p:sp>
        <p:nvSpPr>
          <p:cNvPr id="453" name="Google Shape;453;g2087ca425ef_6_1298"/>
          <p:cNvSpPr txBox="1"/>
          <p:nvPr/>
        </p:nvSpPr>
        <p:spPr>
          <a:xfrm>
            <a:off x="3886653" y="1809556"/>
            <a:ext cx="59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56</a:t>
            </a:r>
            <a:endParaRPr b="1" i="0" sz="1400" u="none" cap="none" strike="noStrike">
              <a:solidFill>
                <a:srgbClr val="00B050"/>
              </a:solidFill>
              <a:latin typeface="Montserrat"/>
              <a:ea typeface="Montserrat"/>
              <a:cs typeface="Montserrat"/>
              <a:sym typeface="Montserrat"/>
            </a:endParaRPr>
          </a:p>
        </p:txBody>
      </p:sp>
      <p:sp>
        <p:nvSpPr>
          <p:cNvPr id="454" name="Google Shape;454;g2087ca425ef_6_1298"/>
          <p:cNvSpPr txBox="1"/>
          <p:nvPr/>
        </p:nvSpPr>
        <p:spPr>
          <a:xfrm>
            <a:off x="714567" y="1765423"/>
            <a:ext cx="59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13</a:t>
            </a:r>
            <a:endParaRPr b="1" i="0" sz="1400" u="none" cap="none" strike="noStrike">
              <a:solidFill>
                <a:srgbClr val="00B050"/>
              </a:solidFill>
              <a:latin typeface="Montserrat"/>
              <a:ea typeface="Montserrat"/>
              <a:cs typeface="Montserrat"/>
              <a:sym typeface="Montserrat"/>
            </a:endParaRPr>
          </a:p>
        </p:txBody>
      </p:sp>
      <p:sp>
        <p:nvSpPr>
          <p:cNvPr id="455" name="Google Shape;455;g2087ca425ef_6_1298"/>
          <p:cNvSpPr txBox="1"/>
          <p:nvPr/>
        </p:nvSpPr>
        <p:spPr>
          <a:xfrm>
            <a:off x="4243047" y="1801991"/>
            <a:ext cx="59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62</a:t>
            </a:r>
            <a:endParaRPr b="1" i="0" sz="1400" u="none" cap="none" strike="noStrike">
              <a:solidFill>
                <a:srgbClr val="00B050"/>
              </a:solidFill>
              <a:latin typeface="Montserrat"/>
              <a:ea typeface="Montserrat"/>
              <a:cs typeface="Montserrat"/>
              <a:sym typeface="Montserrat"/>
            </a:endParaRPr>
          </a:p>
        </p:txBody>
      </p:sp>
      <p:pic>
        <p:nvPicPr>
          <p:cNvPr descr="A picture containing person, posing, female&#10;&#10;Description automatically generated" id="456" name="Google Shape;456;g2087ca425ef_6_1298"/>
          <p:cNvPicPr preferRelativeResize="0"/>
          <p:nvPr/>
        </p:nvPicPr>
        <p:blipFill rotWithShape="1">
          <a:blip r:embed="rId6">
            <a:alphaModFix/>
          </a:blip>
          <a:srcRect b="0" l="0" r="0" t="0"/>
          <a:stretch/>
        </p:blipFill>
        <p:spPr>
          <a:xfrm>
            <a:off x="2005720" y="5010755"/>
            <a:ext cx="768616" cy="1501231"/>
          </a:xfrm>
          <a:prstGeom prst="rect">
            <a:avLst/>
          </a:prstGeom>
          <a:noFill/>
          <a:ln>
            <a:noFill/>
          </a:ln>
        </p:spPr>
      </p:pic>
      <p:pic>
        <p:nvPicPr>
          <p:cNvPr descr="A person wearing a garment&#10;&#10;Description automatically generated with low confidence" id="457" name="Google Shape;457;g2087ca425ef_6_1298"/>
          <p:cNvPicPr preferRelativeResize="0"/>
          <p:nvPr/>
        </p:nvPicPr>
        <p:blipFill rotWithShape="1">
          <a:blip r:embed="rId7">
            <a:alphaModFix/>
          </a:blip>
          <a:srcRect b="0" l="0" r="0" t="0"/>
          <a:stretch/>
        </p:blipFill>
        <p:spPr>
          <a:xfrm>
            <a:off x="378995" y="5077559"/>
            <a:ext cx="1056799" cy="1367621"/>
          </a:xfrm>
          <a:prstGeom prst="rect">
            <a:avLst/>
          </a:prstGeom>
          <a:noFill/>
          <a:ln>
            <a:noFill/>
          </a:ln>
        </p:spPr>
      </p:pic>
      <p:sp>
        <p:nvSpPr>
          <p:cNvPr id="458" name="Google Shape;458;g2087ca425ef_6_1298"/>
          <p:cNvSpPr txBox="1"/>
          <p:nvPr/>
        </p:nvSpPr>
        <p:spPr>
          <a:xfrm>
            <a:off x="188082" y="2276595"/>
            <a:ext cx="1463400" cy="523200"/>
          </a:xfrm>
          <a:prstGeom prst="rect">
            <a:avLst/>
          </a:prstGeom>
          <a:noFill/>
          <a:ln cap="flat" cmpd="sng" w="12700">
            <a:solidFill>
              <a:srgbClr val="0033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Player A</a:t>
            </a:r>
            <a:endParaRPr b="0" i="0" sz="14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6 and 5  = 56</a:t>
            </a:r>
            <a:endParaRPr b="0" i="0" sz="1400" u="none" cap="none" strike="noStrike">
              <a:solidFill>
                <a:srgbClr val="000000"/>
              </a:solidFill>
              <a:latin typeface="Montserrat"/>
              <a:ea typeface="Montserrat"/>
              <a:cs typeface="Montserrat"/>
              <a:sym typeface="Montserrat"/>
            </a:endParaRPr>
          </a:p>
        </p:txBody>
      </p:sp>
      <p:sp>
        <p:nvSpPr>
          <p:cNvPr id="459" name="Google Shape;459;g2087ca425ef_6_1298"/>
          <p:cNvSpPr txBox="1"/>
          <p:nvPr/>
        </p:nvSpPr>
        <p:spPr>
          <a:xfrm>
            <a:off x="188082" y="2925846"/>
            <a:ext cx="1463400" cy="523200"/>
          </a:xfrm>
          <a:prstGeom prst="rect">
            <a:avLst/>
          </a:prstGeom>
          <a:noFill/>
          <a:ln cap="flat" cmpd="sng" w="12700">
            <a:solidFill>
              <a:srgbClr val="0033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Player A</a:t>
            </a:r>
            <a:endParaRPr b="0" i="0" sz="14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2 and 6  = 62</a:t>
            </a:r>
            <a:endParaRPr b="0" i="0" sz="1400" u="none" cap="none" strike="noStrike">
              <a:solidFill>
                <a:srgbClr val="000000"/>
              </a:solidFill>
              <a:latin typeface="Montserrat"/>
              <a:ea typeface="Montserrat"/>
              <a:cs typeface="Montserrat"/>
              <a:sym typeface="Montserrat"/>
            </a:endParaRPr>
          </a:p>
        </p:txBody>
      </p:sp>
      <p:sp>
        <p:nvSpPr>
          <p:cNvPr id="460" name="Google Shape;460;g2087ca425ef_6_1298"/>
          <p:cNvSpPr txBox="1"/>
          <p:nvPr/>
        </p:nvSpPr>
        <p:spPr>
          <a:xfrm>
            <a:off x="175705" y="3575097"/>
            <a:ext cx="1463400" cy="523200"/>
          </a:xfrm>
          <a:prstGeom prst="rect">
            <a:avLst/>
          </a:prstGeom>
          <a:noFill/>
          <a:ln cap="flat" cmpd="sng" w="12700">
            <a:solidFill>
              <a:srgbClr val="0033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Player A</a:t>
            </a:r>
            <a:endParaRPr b="0" i="0" sz="14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3 and 1  = 13</a:t>
            </a:r>
            <a:endParaRPr b="0" i="0" sz="1400" u="none" cap="none" strike="noStrike">
              <a:solidFill>
                <a:srgbClr val="000000"/>
              </a:solidFill>
              <a:latin typeface="Montserrat"/>
              <a:ea typeface="Montserrat"/>
              <a:cs typeface="Montserrat"/>
              <a:sym typeface="Montserrat"/>
            </a:endParaRPr>
          </a:p>
        </p:txBody>
      </p:sp>
      <p:sp>
        <p:nvSpPr>
          <p:cNvPr id="461" name="Google Shape;461;g2087ca425ef_6_1298"/>
          <p:cNvSpPr txBox="1"/>
          <p:nvPr/>
        </p:nvSpPr>
        <p:spPr>
          <a:xfrm>
            <a:off x="175705" y="4224348"/>
            <a:ext cx="1463400" cy="523200"/>
          </a:xfrm>
          <a:prstGeom prst="rect">
            <a:avLst/>
          </a:prstGeom>
          <a:noFill/>
          <a:ln cap="flat" cmpd="sng" w="12700">
            <a:solidFill>
              <a:srgbClr val="0033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Player A</a:t>
            </a:r>
            <a:endParaRPr b="0" i="0" sz="14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AU" sz="1400" u="none" cap="none" strike="noStrike">
                <a:solidFill>
                  <a:srgbClr val="00B050"/>
                </a:solidFill>
                <a:latin typeface="Montserrat"/>
                <a:ea typeface="Montserrat"/>
                <a:cs typeface="Montserrat"/>
                <a:sym typeface="Montserrat"/>
              </a:rPr>
              <a:t>2 and 5  = 52</a:t>
            </a:r>
            <a:endParaRPr b="0" i="0" sz="1400" u="none" cap="none" strike="noStrike">
              <a:solidFill>
                <a:srgbClr val="000000"/>
              </a:solidFill>
              <a:latin typeface="Montserrat"/>
              <a:ea typeface="Montserrat"/>
              <a:cs typeface="Montserrat"/>
              <a:sym typeface="Montserrat"/>
            </a:endParaRPr>
          </a:p>
        </p:txBody>
      </p:sp>
      <p:sp>
        <p:nvSpPr>
          <p:cNvPr id="462" name="Google Shape;462;g2087ca425ef_6_1298"/>
          <p:cNvSpPr txBox="1"/>
          <p:nvPr/>
        </p:nvSpPr>
        <p:spPr>
          <a:xfrm>
            <a:off x="1738855" y="2276595"/>
            <a:ext cx="1463400" cy="523200"/>
          </a:xfrm>
          <a:prstGeom prst="rect">
            <a:avLst/>
          </a:prstGeom>
          <a:noFill/>
          <a:ln cap="flat" cmpd="sng" w="12700">
            <a:solidFill>
              <a:srgbClr val="0033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3366"/>
                </a:solidFill>
                <a:latin typeface="Montserrat"/>
                <a:ea typeface="Montserrat"/>
                <a:cs typeface="Montserrat"/>
                <a:sym typeface="Montserrat"/>
              </a:rPr>
              <a:t>Player B</a:t>
            </a:r>
            <a:endParaRPr b="0" i="0" sz="1400" u="none" cap="none" strike="noStrike">
              <a:solidFill>
                <a:srgbClr val="003366"/>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AU" sz="1400" u="none" cap="none" strike="noStrike">
                <a:solidFill>
                  <a:srgbClr val="003366"/>
                </a:solidFill>
                <a:latin typeface="Montserrat"/>
                <a:ea typeface="Montserrat"/>
                <a:cs typeface="Montserrat"/>
                <a:sym typeface="Montserrat"/>
              </a:rPr>
              <a:t>1 and 5  = 15</a:t>
            </a:r>
            <a:endParaRPr b="0" i="0" sz="1400" u="none" cap="none" strike="noStrike">
              <a:solidFill>
                <a:srgbClr val="003366"/>
              </a:solidFill>
              <a:latin typeface="Montserrat"/>
              <a:ea typeface="Montserrat"/>
              <a:cs typeface="Montserrat"/>
              <a:sym typeface="Montserrat"/>
            </a:endParaRPr>
          </a:p>
        </p:txBody>
      </p:sp>
      <p:sp>
        <p:nvSpPr>
          <p:cNvPr id="463" name="Google Shape;463;g2087ca425ef_6_1298"/>
          <p:cNvSpPr txBox="1"/>
          <p:nvPr/>
        </p:nvSpPr>
        <p:spPr>
          <a:xfrm>
            <a:off x="1738855" y="2925846"/>
            <a:ext cx="1463400" cy="523200"/>
          </a:xfrm>
          <a:prstGeom prst="rect">
            <a:avLst/>
          </a:prstGeom>
          <a:noFill/>
          <a:ln cap="flat" cmpd="sng" w="12700">
            <a:solidFill>
              <a:srgbClr val="0033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3366"/>
                </a:solidFill>
                <a:latin typeface="Montserrat"/>
                <a:ea typeface="Montserrat"/>
                <a:cs typeface="Montserrat"/>
                <a:sym typeface="Montserrat"/>
              </a:rPr>
              <a:t>Player B</a:t>
            </a:r>
            <a:endParaRPr b="0" i="0" sz="1400" u="none" cap="none" strike="noStrike">
              <a:solidFill>
                <a:srgbClr val="003366"/>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AU" sz="1400" u="none" cap="none" strike="noStrike">
                <a:solidFill>
                  <a:srgbClr val="003366"/>
                </a:solidFill>
                <a:latin typeface="Montserrat"/>
                <a:ea typeface="Montserrat"/>
                <a:cs typeface="Montserrat"/>
                <a:sym typeface="Montserrat"/>
              </a:rPr>
              <a:t>4 and 5  = 45</a:t>
            </a:r>
            <a:endParaRPr b="0" i="0" sz="1400" u="none" cap="none" strike="noStrike">
              <a:solidFill>
                <a:srgbClr val="003366"/>
              </a:solidFill>
              <a:latin typeface="Montserrat"/>
              <a:ea typeface="Montserrat"/>
              <a:cs typeface="Montserrat"/>
              <a:sym typeface="Montserrat"/>
            </a:endParaRPr>
          </a:p>
        </p:txBody>
      </p:sp>
      <p:sp>
        <p:nvSpPr>
          <p:cNvPr id="464" name="Google Shape;464;g2087ca425ef_6_1298"/>
          <p:cNvSpPr txBox="1"/>
          <p:nvPr/>
        </p:nvSpPr>
        <p:spPr>
          <a:xfrm>
            <a:off x="1726478" y="3575097"/>
            <a:ext cx="1463400" cy="523200"/>
          </a:xfrm>
          <a:prstGeom prst="rect">
            <a:avLst/>
          </a:prstGeom>
          <a:noFill/>
          <a:ln cap="flat" cmpd="sng" w="12700">
            <a:solidFill>
              <a:srgbClr val="0033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3366"/>
                </a:solidFill>
                <a:latin typeface="Montserrat"/>
                <a:ea typeface="Montserrat"/>
                <a:cs typeface="Montserrat"/>
                <a:sym typeface="Montserrat"/>
              </a:rPr>
              <a:t>Player B</a:t>
            </a:r>
            <a:endParaRPr b="0" i="0" sz="1400" u="none" cap="none" strike="noStrike">
              <a:solidFill>
                <a:srgbClr val="003366"/>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AU" sz="1400" u="none" cap="none" strike="noStrike">
                <a:solidFill>
                  <a:srgbClr val="003366"/>
                </a:solidFill>
                <a:latin typeface="Montserrat"/>
                <a:ea typeface="Montserrat"/>
                <a:cs typeface="Montserrat"/>
                <a:sym typeface="Montserrat"/>
              </a:rPr>
              <a:t>3 and 1  = 31</a:t>
            </a:r>
            <a:endParaRPr b="0" i="0" sz="1400" u="none" cap="none" strike="noStrike">
              <a:solidFill>
                <a:srgbClr val="003366"/>
              </a:solidFill>
              <a:latin typeface="Montserrat"/>
              <a:ea typeface="Montserrat"/>
              <a:cs typeface="Montserrat"/>
              <a:sym typeface="Montserrat"/>
            </a:endParaRPr>
          </a:p>
        </p:txBody>
      </p:sp>
      <p:sp>
        <p:nvSpPr>
          <p:cNvPr id="465" name="Google Shape;465;g2087ca425ef_6_1298"/>
          <p:cNvSpPr txBox="1"/>
          <p:nvPr/>
        </p:nvSpPr>
        <p:spPr>
          <a:xfrm>
            <a:off x="1726478" y="4224348"/>
            <a:ext cx="1463400" cy="523200"/>
          </a:xfrm>
          <a:prstGeom prst="rect">
            <a:avLst/>
          </a:prstGeom>
          <a:noFill/>
          <a:ln cap="flat" cmpd="sng" w="12700">
            <a:solidFill>
              <a:srgbClr val="0033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400" u="none" cap="none" strike="noStrike">
                <a:solidFill>
                  <a:srgbClr val="003366"/>
                </a:solidFill>
                <a:latin typeface="Montserrat"/>
                <a:ea typeface="Montserrat"/>
                <a:cs typeface="Montserrat"/>
                <a:sym typeface="Montserrat"/>
              </a:rPr>
              <a:t>Player B</a:t>
            </a:r>
            <a:r>
              <a:rPr b="0" i="0" lang="en-AU" sz="1400" u="none" cap="none" strike="noStrike">
                <a:solidFill>
                  <a:srgbClr val="000000"/>
                </a:solidFill>
                <a:latin typeface="Arial"/>
                <a:ea typeface="Arial"/>
                <a:cs typeface="Arial"/>
                <a:sym typeface="Arial"/>
              </a:rPr>
              <a:t> </a:t>
            </a:r>
            <a:endParaRPr b="0" i="0" sz="1400" u="none" cap="none" strike="noStrike">
              <a:solidFill>
                <a:srgbClr val="003366"/>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AU" sz="1400" u="none" cap="none" strike="noStrike">
                <a:solidFill>
                  <a:srgbClr val="003366"/>
                </a:solidFill>
                <a:latin typeface="Montserrat"/>
                <a:ea typeface="Montserrat"/>
                <a:cs typeface="Montserrat"/>
                <a:sym typeface="Montserrat"/>
              </a:rPr>
              <a:t>2 and 6  = 26</a:t>
            </a:r>
            <a:endParaRPr b="0" i="0" sz="1400" u="none" cap="none" strike="noStrike">
              <a:solidFill>
                <a:srgbClr val="003366"/>
              </a:solidFill>
              <a:latin typeface="Montserrat"/>
              <a:ea typeface="Montserrat"/>
              <a:cs typeface="Montserrat"/>
              <a:sym typeface="Montserrat"/>
            </a:endParaRPr>
          </a:p>
        </p:txBody>
      </p:sp>
      <p:pic>
        <p:nvPicPr>
          <p:cNvPr id="466" name="Google Shape;466;g2087ca425ef_6_1298"/>
          <p:cNvPicPr preferRelativeResize="0"/>
          <p:nvPr/>
        </p:nvPicPr>
        <p:blipFill rotWithShape="1">
          <a:blip r:embed="rId8">
            <a:alphaModFix/>
          </a:blip>
          <a:srcRect b="0" l="0" r="44059" t="6733"/>
          <a:stretch/>
        </p:blipFill>
        <p:spPr>
          <a:xfrm>
            <a:off x="3459589" y="4407048"/>
            <a:ext cx="1695376" cy="2038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g2087ca425ef_6_1333"/>
          <p:cNvPicPr preferRelativeResize="0"/>
          <p:nvPr/>
        </p:nvPicPr>
        <p:blipFill rotWithShape="1">
          <a:blip r:embed="rId3">
            <a:alphaModFix/>
          </a:blip>
          <a:srcRect b="0" l="0" r="0" t="0"/>
          <a:stretch/>
        </p:blipFill>
        <p:spPr>
          <a:xfrm>
            <a:off x="160825" y="4182327"/>
            <a:ext cx="4948525" cy="713050"/>
          </a:xfrm>
          <a:prstGeom prst="rect">
            <a:avLst/>
          </a:prstGeom>
          <a:noFill/>
          <a:ln>
            <a:noFill/>
          </a:ln>
        </p:spPr>
      </p:pic>
      <p:sp>
        <p:nvSpPr>
          <p:cNvPr id="473" name="Google Shape;473;g2087ca425ef_6_1333"/>
          <p:cNvSpPr txBox="1"/>
          <p:nvPr/>
        </p:nvSpPr>
        <p:spPr>
          <a:xfrm>
            <a:off x="5390547" y="782122"/>
            <a:ext cx="6780900" cy="54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Tricky Operations                      </a:t>
            </a:r>
            <a:r>
              <a:rPr b="0" i="0" lang="en-AU" sz="2000" u="none" cap="none" strike="noStrike">
                <a:solidFill>
                  <a:srgbClr val="000000"/>
                </a:solidFill>
                <a:latin typeface="Arial"/>
                <a:ea typeface="Arial"/>
                <a:cs typeface="Arial"/>
                <a:sym typeface="Arial"/>
              </a:rPr>
              <a:t>Year 1-8</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pen (different colour per player), whiteboard, number line</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multi-step equations, order of operations</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0" i="0" lang="en-AU" sz="1800" u="none" cap="none" strike="noStrike">
                <a:solidFill>
                  <a:schemeClr val="dk1"/>
                </a:solidFill>
                <a:latin typeface="Arial"/>
                <a:ea typeface="Arial"/>
                <a:cs typeface="Arial"/>
                <a:sym typeface="Arial"/>
              </a:rPr>
              <a:t>:</a:t>
            </a:r>
            <a:r>
              <a:rPr b="0" i="1" lang="en-AU" sz="1800" u="none" cap="none" strike="noStrike">
                <a:solidFill>
                  <a:srgbClr val="000000"/>
                </a:solidFill>
                <a:latin typeface="Arial"/>
                <a:ea typeface="Arial"/>
                <a:cs typeface="Arial"/>
                <a:sym typeface="Arial"/>
              </a:rPr>
              <a:t> </a:t>
            </a:r>
            <a:r>
              <a:rPr b="0" i="0" lang="en-AU" sz="1800" u="none" cap="none" strike="noStrike">
                <a:solidFill>
                  <a:srgbClr val="000000"/>
                </a:solidFill>
                <a:latin typeface="Arial"/>
                <a:ea typeface="Arial"/>
                <a:cs typeface="Arial"/>
                <a:sym typeface="Arial"/>
              </a:rPr>
              <a:t>Get four uninterrupted crosses on the number line</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Choose 9 rational numbers to place in the grid (include at least 1 fraction and 1 decimal number)</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Player A creates a number sentence using one operation, e.g., </a:t>
            </a:r>
            <a:r>
              <a:rPr b="1" i="0" lang="en-AU" sz="1800" u="none" cap="none" strike="noStrike">
                <a:solidFill>
                  <a:srgbClr val="BE0E48"/>
                </a:solidFill>
                <a:latin typeface="Arial"/>
                <a:ea typeface="Arial"/>
                <a:cs typeface="Arial"/>
                <a:sym typeface="Arial"/>
              </a:rPr>
              <a:t>8+1 = 9 </a:t>
            </a:r>
            <a:r>
              <a:rPr b="0" i="0" lang="en-AU" sz="1800" u="none" cap="none" strike="noStrike">
                <a:solidFill>
                  <a:schemeClr val="dk1"/>
                </a:solidFill>
                <a:latin typeface="Arial"/>
                <a:ea typeface="Arial"/>
                <a:cs typeface="Arial"/>
                <a:sym typeface="Arial"/>
              </a:rPr>
              <a:t>and prove to Player B where it goes on the line     </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 If Player B is convinced, Player A places their cross</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Player B then has their go, e.g. </a:t>
            </a:r>
            <a:r>
              <a:rPr b="0" i="0" lang="en-AU" sz="1800" u="none" cap="none" strike="noStrike">
                <a:solidFill>
                  <a:srgbClr val="0070C0"/>
                </a:solidFill>
                <a:latin typeface="Arial"/>
                <a:ea typeface="Arial"/>
                <a:cs typeface="Arial"/>
                <a:sym typeface="Arial"/>
              </a:rPr>
              <a:t>10x 2= 20. </a:t>
            </a:r>
            <a:r>
              <a:rPr b="0" i="0" lang="en-AU" sz="1800" u="none" cap="none" strike="noStrike">
                <a:solidFill>
                  <a:srgbClr val="000000"/>
                </a:solidFill>
                <a:latin typeface="Arial"/>
                <a:ea typeface="Arial"/>
                <a:cs typeface="Arial"/>
                <a:sym typeface="Arial"/>
              </a:rPr>
              <a:t>Play continues until one player has 4 crosses in a row</a:t>
            </a:r>
            <a:endParaRPr/>
          </a:p>
          <a:p>
            <a:pPr indent="0" lvl="0" marL="0" marR="0" rtl="0" algn="l">
              <a:lnSpc>
                <a:spcPct val="100000"/>
              </a:lnSpc>
              <a:spcBef>
                <a:spcPts val="600"/>
              </a:spcBef>
              <a:spcAft>
                <a:spcPts val="0"/>
              </a:spcAft>
              <a:buClr>
                <a:srgbClr val="000000"/>
              </a:buClr>
              <a:buSzPts val="1800"/>
              <a:buFont typeface="Arial"/>
              <a:buNone/>
            </a:pPr>
            <a:r>
              <a:rPr b="1" i="0" lang="en-AU" sz="1800" u="none" cap="none" strike="noStrike">
                <a:solidFill>
                  <a:srgbClr val="000000"/>
                </a:solidFill>
                <a:latin typeface="Arial"/>
                <a:ea typeface="Arial"/>
                <a:cs typeface="Arial"/>
                <a:sym typeface="Arial"/>
              </a:rPr>
              <a:t>BUT: </a:t>
            </a:r>
            <a:r>
              <a:rPr b="0" i="0" lang="en-AU" sz="1800" u="none" cap="none" strike="noStrike">
                <a:solidFill>
                  <a:srgbClr val="000000"/>
                </a:solidFill>
                <a:latin typeface="Arial"/>
                <a:ea typeface="Arial"/>
                <a:cs typeface="Arial"/>
                <a:sym typeface="Arial"/>
              </a:rPr>
              <a:t>You can steal numbers back by:</a:t>
            </a:r>
            <a:endParaRPr/>
          </a:p>
          <a:p>
            <a:pPr indent="-285750" lvl="0" marL="285750" marR="0" rtl="0" algn="l">
              <a:lnSpc>
                <a:spcPct val="100000"/>
              </a:lnSpc>
              <a:spcBef>
                <a:spcPts val="60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adding an extra operation, e.g. </a:t>
            </a:r>
            <a:r>
              <a:rPr b="0" i="0" lang="en-AU" sz="1800" u="none" cap="none" strike="noStrike">
                <a:solidFill>
                  <a:srgbClr val="000000"/>
                </a:solidFill>
                <a:latin typeface="Arial"/>
                <a:ea typeface="Arial"/>
                <a:cs typeface="Arial"/>
                <a:sym typeface="Arial"/>
              </a:rPr>
              <a:t>steal 7 back  9+3–5= 7.</a:t>
            </a:r>
            <a:endParaRPr/>
          </a:p>
          <a:p>
            <a:pPr indent="-285750" lvl="0" marL="285750" marR="0" rtl="0" algn="l">
              <a:lnSpc>
                <a:spcPct val="100000"/>
              </a:lnSpc>
              <a:spcBef>
                <a:spcPts val="60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u</a:t>
            </a:r>
            <a:r>
              <a:rPr b="0" i="0" lang="en-AU" sz="1800" u="none" cap="none" strike="noStrike">
                <a:solidFill>
                  <a:srgbClr val="000000"/>
                </a:solidFill>
                <a:latin typeface="Arial"/>
                <a:ea typeface="Arial"/>
                <a:cs typeface="Arial"/>
                <a:sym typeface="Arial"/>
              </a:rPr>
              <a:t>sing a fraction, or decimal, or brackets</a:t>
            </a:r>
            <a:r>
              <a:rPr b="0" i="0" lang="en-AU" sz="1800" u="none" cap="none" strike="noStrike">
                <a:solidFill>
                  <a:srgbClr val="000000"/>
                </a:solidFill>
                <a:latin typeface="Arial"/>
                <a:ea typeface="Arial"/>
                <a:cs typeface="Arial"/>
                <a:sym typeface="Arial"/>
              </a:rPr>
              <a:t>, or </a:t>
            </a:r>
            <a:r>
              <a:rPr b="0" i="0" lang="en-AU" sz="1800" u="none" cap="none" strike="noStrike">
                <a:solidFill>
                  <a:srgbClr val="000000"/>
                </a:solidFill>
                <a:latin typeface="Arial"/>
                <a:ea typeface="Arial"/>
                <a:cs typeface="Arial"/>
                <a:sym typeface="Arial"/>
              </a:rPr>
              <a:t>exponents</a:t>
            </a:r>
            <a:endParaRPr/>
          </a:p>
        </p:txBody>
      </p:sp>
      <p:sp>
        <p:nvSpPr>
          <p:cNvPr id="474" name="Google Shape;474;g2087ca425ef_6_1333"/>
          <p:cNvSpPr txBox="1"/>
          <p:nvPr/>
        </p:nvSpPr>
        <p:spPr>
          <a:xfrm>
            <a:off x="5390547" y="6265170"/>
            <a:ext cx="60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p:txBody>
      </p:sp>
      <p:cxnSp>
        <p:nvCxnSpPr>
          <p:cNvPr id="475" name="Google Shape;475;g2087ca425ef_6_1333"/>
          <p:cNvCxnSpPr/>
          <p:nvPr/>
        </p:nvCxnSpPr>
        <p:spPr>
          <a:xfrm flipH="1" rot="10800000">
            <a:off x="316173" y="1241796"/>
            <a:ext cx="4666200" cy="23700"/>
          </a:xfrm>
          <a:prstGeom prst="straightConnector1">
            <a:avLst/>
          </a:prstGeom>
          <a:noFill/>
          <a:ln cap="flat" cmpd="sng" w="19050">
            <a:solidFill>
              <a:srgbClr val="CBC8E6"/>
            </a:solidFill>
            <a:prstDash val="solid"/>
            <a:miter lim="800000"/>
            <a:headEnd len="sm" w="sm" type="none"/>
            <a:tailEnd len="sm" w="sm" type="none"/>
          </a:ln>
        </p:spPr>
      </p:cxnSp>
      <p:cxnSp>
        <p:nvCxnSpPr>
          <p:cNvPr id="476" name="Google Shape;476;g2087ca425ef_6_1333"/>
          <p:cNvCxnSpPr/>
          <p:nvPr/>
        </p:nvCxnSpPr>
        <p:spPr>
          <a:xfrm>
            <a:off x="316173" y="1122333"/>
            <a:ext cx="0" cy="286200"/>
          </a:xfrm>
          <a:prstGeom prst="straightConnector1">
            <a:avLst/>
          </a:prstGeom>
          <a:noFill/>
          <a:ln cap="flat" cmpd="sng" w="19050">
            <a:solidFill>
              <a:srgbClr val="CBC8E6"/>
            </a:solidFill>
            <a:prstDash val="solid"/>
            <a:miter lim="800000"/>
            <a:headEnd len="sm" w="sm" type="none"/>
            <a:tailEnd len="sm" w="sm" type="none"/>
          </a:ln>
        </p:spPr>
      </p:cxnSp>
      <p:cxnSp>
        <p:nvCxnSpPr>
          <p:cNvPr id="477" name="Google Shape;477;g2087ca425ef_6_1333"/>
          <p:cNvCxnSpPr/>
          <p:nvPr/>
        </p:nvCxnSpPr>
        <p:spPr>
          <a:xfrm>
            <a:off x="4997432" y="1122333"/>
            <a:ext cx="0" cy="286200"/>
          </a:xfrm>
          <a:prstGeom prst="straightConnector1">
            <a:avLst/>
          </a:prstGeom>
          <a:noFill/>
          <a:ln cap="flat" cmpd="sng" w="19050">
            <a:solidFill>
              <a:srgbClr val="CBC8E6"/>
            </a:solidFill>
            <a:prstDash val="solid"/>
            <a:miter lim="800000"/>
            <a:headEnd len="sm" w="sm" type="none"/>
            <a:tailEnd len="sm" w="sm" type="none"/>
          </a:ln>
        </p:spPr>
      </p:cxnSp>
      <p:sp>
        <p:nvSpPr>
          <p:cNvPr id="478" name="Google Shape;478;g2087ca425ef_6_1333"/>
          <p:cNvSpPr txBox="1"/>
          <p:nvPr/>
        </p:nvSpPr>
        <p:spPr>
          <a:xfrm>
            <a:off x="51191" y="1427143"/>
            <a:ext cx="530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rgbClr val="000000"/>
                </a:solidFill>
                <a:latin typeface="Arial"/>
                <a:ea typeface="Arial"/>
                <a:cs typeface="Arial"/>
                <a:sym typeface="Arial"/>
              </a:rPr>
              <a:t>0</a:t>
            </a:r>
            <a:endParaRPr b="1" i="0" sz="2000" u="none" cap="none" strike="noStrike">
              <a:solidFill>
                <a:srgbClr val="000000"/>
              </a:solidFill>
              <a:latin typeface="Arial"/>
              <a:ea typeface="Arial"/>
              <a:cs typeface="Arial"/>
              <a:sym typeface="Arial"/>
            </a:endParaRPr>
          </a:p>
        </p:txBody>
      </p:sp>
      <p:sp>
        <p:nvSpPr>
          <p:cNvPr id="479" name="Google Shape;479;g2087ca425ef_6_1333"/>
          <p:cNvSpPr txBox="1"/>
          <p:nvPr/>
        </p:nvSpPr>
        <p:spPr>
          <a:xfrm>
            <a:off x="4475761" y="1451790"/>
            <a:ext cx="676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rgbClr val="000000"/>
                </a:solidFill>
                <a:latin typeface="Arial"/>
                <a:ea typeface="Arial"/>
                <a:cs typeface="Arial"/>
                <a:sym typeface="Arial"/>
              </a:rPr>
              <a:t>20</a:t>
            </a:r>
            <a:endParaRPr b="1" i="0" sz="2000" u="none" cap="none" strike="noStrike">
              <a:solidFill>
                <a:srgbClr val="000000"/>
              </a:solidFill>
              <a:latin typeface="Arial"/>
              <a:ea typeface="Arial"/>
              <a:cs typeface="Arial"/>
              <a:sym typeface="Arial"/>
            </a:endParaRPr>
          </a:p>
        </p:txBody>
      </p:sp>
      <p:sp>
        <p:nvSpPr>
          <p:cNvPr id="480" name="Google Shape;480;g2087ca425ef_6_1333"/>
          <p:cNvSpPr/>
          <p:nvPr/>
        </p:nvSpPr>
        <p:spPr>
          <a:xfrm>
            <a:off x="2297967" y="1080016"/>
            <a:ext cx="337200" cy="323400"/>
          </a:xfrm>
          <a:prstGeom prst="mathMultiply">
            <a:avLst>
              <a:gd fmla="val 14948" name="adj1"/>
            </a:avLst>
          </a:prstGeom>
          <a:solidFill>
            <a:schemeClr val="accent5"/>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1" name="Google Shape;481;g2087ca425ef_6_1333"/>
          <p:cNvSpPr/>
          <p:nvPr/>
        </p:nvSpPr>
        <p:spPr>
          <a:xfrm>
            <a:off x="4674346" y="1078054"/>
            <a:ext cx="337200" cy="323400"/>
          </a:xfrm>
          <a:prstGeom prst="mathMultiply">
            <a:avLst>
              <a:gd fmla="val 14948" name="adj1"/>
            </a:avLst>
          </a:prstGeom>
          <a:solidFill>
            <a:srgbClr val="00B0F0"/>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2" name="Google Shape;482;g2087ca425ef_6_1333"/>
          <p:cNvSpPr/>
          <p:nvPr/>
        </p:nvSpPr>
        <p:spPr>
          <a:xfrm>
            <a:off x="1793519" y="1091941"/>
            <a:ext cx="337200" cy="323400"/>
          </a:xfrm>
          <a:prstGeom prst="mathMultiply">
            <a:avLst>
              <a:gd fmla="val 14948" name="adj1"/>
            </a:avLst>
          </a:prstGeom>
          <a:solidFill>
            <a:schemeClr val="accent5"/>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3" name="Google Shape;483;g2087ca425ef_6_1333"/>
          <p:cNvSpPr txBox="1"/>
          <p:nvPr/>
        </p:nvSpPr>
        <p:spPr>
          <a:xfrm>
            <a:off x="2145632" y="1375547"/>
            <a:ext cx="676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rgbClr val="000000"/>
                </a:solidFill>
                <a:latin typeface="Arial"/>
                <a:ea typeface="Arial"/>
                <a:cs typeface="Arial"/>
                <a:sym typeface="Arial"/>
              </a:rPr>
              <a:t>9</a:t>
            </a:r>
            <a:endParaRPr b="1" i="0" sz="2000" u="none" cap="none" strike="noStrike">
              <a:solidFill>
                <a:srgbClr val="000000"/>
              </a:solidFill>
              <a:latin typeface="Arial"/>
              <a:ea typeface="Arial"/>
              <a:cs typeface="Arial"/>
              <a:sym typeface="Arial"/>
            </a:endParaRPr>
          </a:p>
        </p:txBody>
      </p:sp>
      <p:sp>
        <p:nvSpPr>
          <p:cNvPr id="484" name="Google Shape;484;g2087ca425ef_6_1333"/>
          <p:cNvSpPr txBox="1"/>
          <p:nvPr/>
        </p:nvSpPr>
        <p:spPr>
          <a:xfrm>
            <a:off x="1631701" y="1405004"/>
            <a:ext cx="676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rgbClr val="000000"/>
                </a:solidFill>
                <a:latin typeface="Arial"/>
                <a:ea typeface="Arial"/>
                <a:cs typeface="Arial"/>
                <a:sym typeface="Arial"/>
              </a:rPr>
              <a:t>7</a:t>
            </a:r>
            <a:endParaRPr b="1" i="0" sz="2000" u="none" cap="none" strike="noStrike">
              <a:solidFill>
                <a:srgbClr val="000000"/>
              </a:solidFill>
              <a:latin typeface="Arial"/>
              <a:ea typeface="Arial"/>
              <a:cs typeface="Arial"/>
              <a:sym typeface="Arial"/>
            </a:endParaRPr>
          </a:p>
        </p:txBody>
      </p:sp>
      <p:pic>
        <p:nvPicPr>
          <p:cNvPr id="485" name="Google Shape;485;g2087ca425ef_6_1333"/>
          <p:cNvPicPr preferRelativeResize="0"/>
          <p:nvPr/>
        </p:nvPicPr>
        <p:blipFill rotWithShape="1">
          <a:blip r:embed="rId4">
            <a:alphaModFix/>
          </a:blip>
          <a:srcRect b="0" l="0" r="0" t="0"/>
          <a:stretch/>
        </p:blipFill>
        <p:spPr>
          <a:xfrm>
            <a:off x="8705958" y="840794"/>
            <a:ext cx="1851406" cy="474520"/>
          </a:xfrm>
          <a:prstGeom prst="rect">
            <a:avLst/>
          </a:prstGeom>
          <a:noFill/>
          <a:ln>
            <a:noFill/>
          </a:ln>
        </p:spPr>
      </p:pic>
      <p:graphicFrame>
        <p:nvGraphicFramePr>
          <p:cNvPr id="486" name="Google Shape;486;g2087ca425ef_6_1333"/>
          <p:cNvGraphicFramePr/>
          <p:nvPr/>
        </p:nvGraphicFramePr>
        <p:xfrm>
          <a:off x="1631701" y="1983988"/>
          <a:ext cx="3000000" cy="3000000"/>
        </p:xfrm>
        <a:graphic>
          <a:graphicData uri="http://schemas.openxmlformats.org/drawingml/2006/table">
            <a:tbl>
              <a:tblPr bandRow="1" firstRow="1">
                <a:noFill/>
                <a:tableStyleId>{1C9753DD-FD1A-4DD6-A624-D2B76EB5C03C}</a:tableStyleId>
              </a:tblPr>
              <a:tblGrid>
                <a:gridCol w="617900"/>
                <a:gridCol w="617900"/>
                <a:gridCol w="617900"/>
              </a:tblGrid>
              <a:tr h="557125">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5</a:t>
                      </a:r>
                      <a:endParaRPr sz="2400">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10</a:t>
                      </a:r>
                      <a:endParaRPr sz="2400">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12</a:t>
                      </a:r>
                      <a:endParaRPr sz="2400">
                        <a:solidFill>
                          <a:srgbClr val="7030A0"/>
                        </a:solidFill>
                        <a:latin typeface="Arial"/>
                        <a:ea typeface="Arial"/>
                        <a:cs typeface="Arial"/>
                        <a:sym typeface="Arial"/>
                      </a:endParaRPr>
                    </a:p>
                  </a:txBody>
                  <a:tcPr marT="45725" marB="45725" marR="91450" marL="91450"/>
                </a:tc>
              </a:tr>
              <a:tr h="557125">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2</a:t>
                      </a:r>
                      <a:endParaRPr sz="2400">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8</a:t>
                      </a:r>
                      <a:endParaRPr sz="2400">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1</a:t>
                      </a:r>
                      <a:endParaRPr sz="2400">
                        <a:solidFill>
                          <a:srgbClr val="7030A0"/>
                        </a:solidFill>
                        <a:latin typeface="Arial"/>
                        <a:ea typeface="Arial"/>
                        <a:cs typeface="Arial"/>
                        <a:sym typeface="Arial"/>
                      </a:endParaRPr>
                    </a:p>
                  </a:txBody>
                  <a:tcPr marT="45725" marB="45725" marR="91450" marL="91450"/>
                </a:tc>
              </a:tr>
              <a:tr h="557125">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3</a:t>
                      </a:r>
                      <a:endParaRPr sz="2400">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9</a:t>
                      </a:r>
                      <a:endParaRPr sz="2400">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7</a:t>
                      </a:r>
                      <a:endParaRPr sz="2400">
                        <a:solidFill>
                          <a:srgbClr val="7030A0"/>
                        </a:solidFill>
                        <a:latin typeface="Arial"/>
                        <a:ea typeface="Arial"/>
                        <a:cs typeface="Arial"/>
                        <a:sym typeface="Arial"/>
                      </a:endParaRPr>
                    </a:p>
                  </a:txBody>
                  <a:tcPr marT="45725" marB="45725" marR="91450" marL="91450"/>
                </a:tc>
              </a:tr>
            </a:tbl>
          </a:graphicData>
        </a:graphic>
      </p:graphicFrame>
      <p:sp>
        <p:nvSpPr>
          <p:cNvPr id="487" name="Google Shape;487;g2087ca425ef_6_1333"/>
          <p:cNvSpPr txBox="1"/>
          <p:nvPr/>
        </p:nvSpPr>
        <p:spPr>
          <a:xfrm>
            <a:off x="20676" y="3921580"/>
            <a:ext cx="5406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AU" sz="1600"/>
              <a:t>Adapt by c</a:t>
            </a:r>
            <a:r>
              <a:rPr b="0" i="1" lang="en-AU" sz="1600" u="none" cap="none" strike="noStrike">
                <a:solidFill>
                  <a:srgbClr val="000000"/>
                </a:solidFill>
                <a:latin typeface="Arial"/>
                <a:ea typeface="Arial"/>
                <a:cs typeface="Arial"/>
                <a:sym typeface="Arial"/>
              </a:rPr>
              <a:t>hanging numbers on the grid </a:t>
            </a:r>
            <a:r>
              <a:rPr i="1" lang="en-AU" sz="1600"/>
              <a:t>and </a:t>
            </a:r>
            <a:r>
              <a:rPr b="0" i="1" lang="en-AU" sz="1600" u="none" cap="none" strike="noStrike">
                <a:solidFill>
                  <a:srgbClr val="000000"/>
                </a:solidFill>
                <a:latin typeface="Arial"/>
                <a:ea typeface="Arial"/>
                <a:cs typeface="Arial"/>
                <a:sym typeface="Arial"/>
              </a:rPr>
              <a:t>numberline</a:t>
            </a:r>
            <a:endParaRPr b="0" i="1" sz="1600" u="none" cap="none" strike="noStrike">
              <a:solidFill>
                <a:srgbClr val="000000"/>
              </a:solidFill>
              <a:latin typeface="Arial"/>
              <a:ea typeface="Arial"/>
              <a:cs typeface="Arial"/>
              <a:sym typeface="Arial"/>
            </a:endParaRPr>
          </a:p>
        </p:txBody>
      </p:sp>
      <p:graphicFrame>
        <p:nvGraphicFramePr>
          <p:cNvPr id="488" name="Google Shape;488;g2087ca425ef_6_1333"/>
          <p:cNvGraphicFramePr/>
          <p:nvPr/>
        </p:nvGraphicFramePr>
        <p:xfrm>
          <a:off x="160826" y="5004675"/>
          <a:ext cx="3000000" cy="3000000"/>
        </p:xfrm>
        <a:graphic>
          <a:graphicData uri="http://schemas.openxmlformats.org/drawingml/2006/table">
            <a:tbl>
              <a:tblPr bandRow="1" firstRow="1">
                <a:noFill/>
                <a:tableStyleId>{1C9753DD-FD1A-4DD6-A624-D2B76EB5C03C}</a:tableStyleId>
              </a:tblPr>
              <a:tblGrid>
                <a:gridCol w="617900"/>
                <a:gridCol w="617900"/>
                <a:gridCol w="617900"/>
              </a:tblGrid>
              <a:tr h="539625">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5</a:t>
                      </a:r>
                      <a:endParaRPr sz="2400">
                        <a:solidFill>
                          <a:srgbClr val="7030A0"/>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10</a:t>
                      </a:r>
                      <a:endParaRPr sz="2400">
                        <a:solidFill>
                          <a:srgbClr val="7030A0"/>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12</a:t>
                      </a:r>
                      <a:endParaRPr sz="2400">
                        <a:solidFill>
                          <a:srgbClr val="7030A0"/>
                        </a:solidFill>
                        <a:latin typeface="Arial"/>
                        <a:ea typeface="Arial"/>
                        <a:cs typeface="Arial"/>
                        <a:sym typeface="Arial"/>
                      </a:endParaRPr>
                    </a:p>
                  </a:txBody>
                  <a:tcPr marT="45725" marB="45725" marR="91450" marL="91450" anchor="ctr">
                    <a:solidFill>
                      <a:schemeClr val="lt1"/>
                    </a:solidFill>
                  </a:tcPr>
                </a:tc>
              </a:tr>
              <a:tr h="539625">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2</a:t>
                      </a:r>
                      <a:endParaRPr sz="2400">
                        <a:solidFill>
                          <a:srgbClr val="7030A0"/>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0.2</a:t>
                      </a:r>
                      <a:endParaRPr sz="2400">
                        <a:solidFill>
                          <a:srgbClr val="7030A0"/>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1</a:t>
                      </a:r>
                      <a:endParaRPr sz="2400">
                        <a:solidFill>
                          <a:srgbClr val="7030A0"/>
                        </a:solidFill>
                        <a:latin typeface="Arial"/>
                        <a:ea typeface="Arial"/>
                        <a:cs typeface="Arial"/>
                        <a:sym typeface="Arial"/>
                      </a:endParaRPr>
                    </a:p>
                  </a:txBody>
                  <a:tcPr marT="45725" marB="45725" marR="91450" marL="91450" anchor="ctr">
                    <a:solidFill>
                      <a:schemeClr val="lt1"/>
                    </a:solidFill>
                  </a:tcPr>
                </a:tc>
              </a:tr>
              <a:tr h="592125">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3</a:t>
                      </a:r>
                      <a:endParaRPr sz="2400">
                        <a:solidFill>
                          <a:srgbClr val="7030A0"/>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AU" sz="2400">
                          <a:solidFill>
                            <a:srgbClr val="7030A0"/>
                          </a:solidFill>
                          <a:latin typeface="Arial"/>
                          <a:ea typeface="Arial"/>
                          <a:cs typeface="Arial"/>
                          <a:sym typeface="Arial"/>
                        </a:rPr>
                        <a:t>9</a:t>
                      </a:r>
                      <a:endParaRPr sz="2400">
                        <a:solidFill>
                          <a:srgbClr val="7030A0"/>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AU" sz="3100">
                          <a:solidFill>
                            <a:srgbClr val="7030A0"/>
                          </a:solidFill>
                          <a:latin typeface="Cambria Math"/>
                          <a:ea typeface="Cambria Math"/>
                          <a:cs typeface="Cambria Math"/>
                          <a:sym typeface="Cambria Math"/>
                        </a:rPr>
                        <a:t>¼ </a:t>
                      </a:r>
                      <a:endParaRPr sz="3300"/>
                    </a:p>
                  </a:txBody>
                  <a:tcPr marT="45725" marB="45725" marR="91450" marL="91450" anchor="ctr"/>
                </a:tc>
              </a:tr>
            </a:tbl>
          </a:graphicData>
        </a:graphic>
      </p:graphicFrame>
      <p:pic>
        <p:nvPicPr>
          <p:cNvPr id="489" name="Google Shape;489;g2087ca425ef_6_1333"/>
          <p:cNvPicPr preferRelativeResize="0"/>
          <p:nvPr/>
        </p:nvPicPr>
        <p:blipFill rotWithShape="1">
          <a:blip r:embed="rId5">
            <a:alphaModFix/>
          </a:blip>
          <a:srcRect b="47168" l="16591" r="35206" t="0"/>
          <a:stretch/>
        </p:blipFill>
        <p:spPr>
          <a:xfrm>
            <a:off x="2305974" y="4895375"/>
            <a:ext cx="2793137" cy="1889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2087ca425ef_6_1361"/>
          <p:cNvSpPr txBox="1"/>
          <p:nvPr/>
        </p:nvSpPr>
        <p:spPr>
          <a:xfrm>
            <a:off x="5411223" y="849000"/>
            <a:ext cx="6780900" cy="564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Multiply Max                                  </a:t>
            </a:r>
            <a:r>
              <a:rPr b="0" i="0" lang="en-AU" sz="2000" u="none" cap="none" strike="noStrike">
                <a:solidFill>
                  <a:srgbClr val="000000"/>
                </a:solidFill>
                <a:latin typeface="Arial"/>
                <a:ea typeface="Arial"/>
                <a:cs typeface="Arial"/>
                <a:sym typeface="Arial"/>
              </a:rPr>
              <a:t>Year 1-8</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 </a:t>
            </a:r>
            <a:r>
              <a:rPr b="0" i="0" lang="en-AU" sz="1800" u="none" cap="none" strike="noStrike">
                <a:solidFill>
                  <a:schemeClr val="dk1"/>
                </a:solidFill>
                <a:latin typeface="Arial"/>
                <a:ea typeface="Arial"/>
                <a:cs typeface="Arial"/>
                <a:sym typeface="Arial"/>
              </a:rPr>
              <a:t>10-sided dice (or use playing cards),                paper / whiteboards, pen</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multiplication and addition</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0" i="0" lang="en-AU" sz="1800" u="none" cap="none" strike="noStrike">
                <a:solidFill>
                  <a:schemeClr val="dk1"/>
                </a:solidFill>
                <a:latin typeface="Arial"/>
                <a:ea typeface="Arial"/>
                <a:cs typeface="Arial"/>
                <a:sym typeface="Arial"/>
              </a:rPr>
              <a:t>: H</a:t>
            </a:r>
            <a:r>
              <a:rPr b="0" i="1" lang="en-AU" sz="1800" u="none" cap="none" strike="noStrike">
                <a:solidFill>
                  <a:schemeClr val="dk1"/>
                </a:solidFill>
                <a:latin typeface="Arial"/>
                <a:ea typeface="Arial"/>
                <a:cs typeface="Arial"/>
                <a:sym typeface="Arial"/>
              </a:rPr>
              <a:t>ave the highest total (or closest to a given target number chosen at the start)</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800"/>
              <a:buFont typeface="Arial"/>
              <a:buAutoNum type="arabicParenR"/>
            </a:pPr>
            <a:r>
              <a:rPr b="0" i="1" lang="en-AU" sz="1800" u="none" cap="none" strike="noStrike">
                <a:solidFill>
                  <a:schemeClr val="dk1"/>
                </a:solidFill>
                <a:latin typeface="Arial"/>
                <a:ea typeface="Arial"/>
                <a:cs typeface="Arial"/>
                <a:sym typeface="Arial"/>
              </a:rPr>
              <a:t>All players write down six different numbers between 1 and 10 (in the left column of their table)</a:t>
            </a:r>
            <a:endParaRPr/>
          </a:p>
          <a:p>
            <a:pPr indent="-342900" lvl="0" marL="342900" marR="0" rtl="0" algn="l">
              <a:lnSpc>
                <a:spcPct val="100000"/>
              </a:lnSpc>
              <a:spcBef>
                <a:spcPts val="0"/>
              </a:spcBef>
              <a:spcAft>
                <a:spcPts val="0"/>
              </a:spcAft>
              <a:buClr>
                <a:srgbClr val="000000"/>
              </a:buClr>
              <a:buSzPts val="1800"/>
              <a:buFont typeface="Arial"/>
              <a:buAutoNum type="arabicParenR"/>
            </a:pPr>
            <a:r>
              <a:rPr b="0" i="1" lang="en-AU" sz="1800" u="none" cap="none" strike="noStrike">
                <a:solidFill>
                  <a:schemeClr val="dk1"/>
                </a:solidFill>
                <a:latin typeface="Arial"/>
                <a:ea typeface="Arial"/>
                <a:cs typeface="Arial"/>
                <a:sym typeface="Arial"/>
              </a:rPr>
              <a:t>A dice is rolled and the number is called out, e.g. ‘3’ </a:t>
            </a:r>
            <a:endParaRPr/>
          </a:p>
          <a:p>
            <a:pPr indent="-342900" lvl="0" marL="342900" marR="0" rtl="0" algn="l">
              <a:lnSpc>
                <a:spcPct val="100000"/>
              </a:lnSpc>
              <a:spcBef>
                <a:spcPts val="0"/>
              </a:spcBef>
              <a:spcAft>
                <a:spcPts val="0"/>
              </a:spcAft>
              <a:buClr>
                <a:srgbClr val="000000"/>
              </a:buClr>
              <a:buSzPts val="1800"/>
              <a:buFont typeface="Arial"/>
              <a:buAutoNum type="arabicParenR"/>
            </a:pPr>
            <a:r>
              <a:rPr b="0" i="1" lang="en-AU" sz="1800" u="none" cap="none" strike="noStrike">
                <a:solidFill>
                  <a:schemeClr val="dk1"/>
                </a:solidFill>
                <a:latin typeface="Arial"/>
                <a:ea typeface="Arial"/>
                <a:cs typeface="Arial"/>
                <a:sym typeface="Arial"/>
              </a:rPr>
              <a:t>All players choose one of their numbers to multiply with the dice and writes this number and the corresponding </a:t>
            </a:r>
            <a:r>
              <a:rPr b="1" i="1" lang="en-AU" sz="1800" u="sng" cap="none" strike="noStrike">
                <a:solidFill>
                  <a:schemeClr val="dk1"/>
                </a:solidFill>
                <a:latin typeface="Arial"/>
                <a:ea typeface="Arial"/>
                <a:cs typeface="Arial"/>
                <a:sym typeface="Arial"/>
              </a:rPr>
              <a:t>product </a:t>
            </a:r>
            <a:r>
              <a:rPr b="0" i="0" lang="en-AU" sz="1800" u="none" cap="none" strike="noStrike">
                <a:solidFill>
                  <a:schemeClr val="dk1"/>
                </a:solidFill>
                <a:latin typeface="Arial"/>
                <a:ea typeface="Arial"/>
                <a:cs typeface="Arial"/>
                <a:sym typeface="Arial"/>
              </a:rPr>
              <a:t>into their table.</a:t>
            </a:r>
            <a:endParaRPr/>
          </a:p>
          <a:p>
            <a:pPr indent="-342900" lvl="0" marL="342900" marR="0" rtl="0" algn="l">
              <a:lnSpc>
                <a:spcPct val="100000"/>
              </a:lnSpc>
              <a:spcBef>
                <a:spcPts val="0"/>
              </a:spcBef>
              <a:spcAft>
                <a:spcPts val="0"/>
              </a:spcAft>
              <a:buClr>
                <a:srgbClr val="000000"/>
              </a:buClr>
              <a:buSzPts val="1800"/>
              <a:buFont typeface="Arial"/>
              <a:buAutoNum type="arabicParenR"/>
            </a:pPr>
            <a:r>
              <a:rPr b="0" i="1" lang="en-AU" sz="1800" u="none" cap="none" strike="noStrike">
                <a:solidFill>
                  <a:schemeClr val="dk1"/>
                </a:solidFill>
                <a:latin typeface="Arial"/>
                <a:ea typeface="Arial"/>
                <a:cs typeface="Arial"/>
                <a:sym typeface="Arial"/>
              </a:rPr>
              <a:t>Repeat for 6 rolls of the dice (i.e.when all numbers have been chosen once). </a:t>
            </a:r>
            <a:endParaRPr/>
          </a:p>
          <a:p>
            <a:pPr indent="-342900" lvl="0" marL="342900" marR="0" rtl="0" algn="l">
              <a:lnSpc>
                <a:spcPct val="100000"/>
              </a:lnSpc>
              <a:spcBef>
                <a:spcPts val="0"/>
              </a:spcBef>
              <a:spcAft>
                <a:spcPts val="0"/>
              </a:spcAft>
              <a:buClr>
                <a:srgbClr val="000000"/>
              </a:buClr>
              <a:buSzPts val="1800"/>
              <a:buFont typeface="Arial"/>
              <a:buAutoNum type="arabicParenR"/>
            </a:pPr>
            <a:r>
              <a:rPr b="0" i="1" lang="en-AU" sz="1800" u="none" cap="none" strike="noStrike">
                <a:solidFill>
                  <a:schemeClr val="dk1"/>
                </a:solidFill>
                <a:latin typeface="Arial"/>
                <a:ea typeface="Arial"/>
                <a:cs typeface="Arial"/>
                <a:sym typeface="Arial"/>
              </a:rPr>
              <a:t>The winner is the player with the highest total (or closest to a given target number chosen at the start)</a:t>
            </a:r>
            <a:endParaRPr b="0" i="1" sz="1800" u="none" cap="none" strike="noStrike">
              <a:solidFill>
                <a:schemeClr val="dk1"/>
              </a:solidFill>
              <a:latin typeface="Arial"/>
              <a:ea typeface="Arial"/>
              <a:cs typeface="Arial"/>
              <a:sym typeface="Arial"/>
            </a:endParaRPr>
          </a:p>
          <a:p>
            <a:pPr indent="-228600" lvl="0" marL="34290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6" name="Google Shape;496;g2087ca425ef_6_1361"/>
          <p:cNvSpPr txBox="1"/>
          <p:nvPr/>
        </p:nvSpPr>
        <p:spPr>
          <a:xfrm>
            <a:off x="5452787" y="6039776"/>
            <a:ext cx="60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p:txBody>
      </p:sp>
      <p:pic>
        <p:nvPicPr>
          <p:cNvPr descr="A person wearing a costume&#10;&#10;Description automatically generated with low confidence" id="497" name="Google Shape;497;g2087ca425ef_6_1361"/>
          <p:cNvPicPr preferRelativeResize="0"/>
          <p:nvPr/>
        </p:nvPicPr>
        <p:blipFill rotWithShape="1">
          <a:blip r:embed="rId3">
            <a:alphaModFix/>
          </a:blip>
          <a:srcRect b="0" l="0" r="0" t="0"/>
          <a:stretch/>
        </p:blipFill>
        <p:spPr>
          <a:xfrm>
            <a:off x="886165" y="782123"/>
            <a:ext cx="918884" cy="1378326"/>
          </a:xfrm>
          <a:prstGeom prst="rect">
            <a:avLst/>
          </a:prstGeom>
          <a:noFill/>
          <a:ln>
            <a:noFill/>
          </a:ln>
        </p:spPr>
      </p:pic>
      <p:pic>
        <p:nvPicPr>
          <p:cNvPr descr="A person posing for a picture&#10;&#10;Description automatically generated with low confidence" id="498" name="Google Shape;498;g2087ca425ef_6_1361"/>
          <p:cNvPicPr preferRelativeResize="0"/>
          <p:nvPr/>
        </p:nvPicPr>
        <p:blipFill rotWithShape="1">
          <a:blip r:embed="rId4">
            <a:alphaModFix/>
          </a:blip>
          <a:srcRect b="0" l="0" r="0" t="0"/>
          <a:stretch/>
        </p:blipFill>
        <p:spPr>
          <a:xfrm>
            <a:off x="3790509" y="973616"/>
            <a:ext cx="977392" cy="1186833"/>
          </a:xfrm>
          <a:prstGeom prst="rect">
            <a:avLst/>
          </a:prstGeom>
          <a:noFill/>
          <a:ln>
            <a:noFill/>
          </a:ln>
        </p:spPr>
      </p:pic>
      <p:graphicFrame>
        <p:nvGraphicFramePr>
          <p:cNvPr id="499" name="Google Shape;499;g2087ca425ef_6_1361"/>
          <p:cNvGraphicFramePr/>
          <p:nvPr/>
        </p:nvGraphicFramePr>
        <p:xfrm>
          <a:off x="225420" y="2133865"/>
          <a:ext cx="3000000" cy="3000000"/>
        </p:xfrm>
        <a:graphic>
          <a:graphicData uri="http://schemas.openxmlformats.org/drawingml/2006/table">
            <a:tbl>
              <a:tblPr bandRow="1" firstRow="1">
                <a:noFill/>
                <a:tableStyleId>{1C9753DD-FD1A-4DD6-A624-D2B76EB5C03C}</a:tableStyleId>
              </a:tblPr>
              <a:tblGrid>
                <a:gridCol w="798575"/>
                <a:gridCol w="798575"/>
                <a:gridCol w="798575"/>
              </a:tblGrid>
              <a:tr h="519875">
                <a:tc>
                  <a:txBody>
                    <a:bodyPr/>
                    <a:lstStyle/>
                    <a:p>
                      <a:pPr indent="0" lvl="0" marL="0" marR="0" rtl="0" algn="ctr">
                        <a:spcBef>
                          <a:spcPts val="0"/>
                        </a:spcBef>
                        <a:spcAft>
                          <a:spcPts val="0"/>
                        </a:spcAft>
                        <a:buNone/>
                      </a:pPr>
                      <a:r>
                        <a:rPr lang="en-AU" sz="1200">
                          <a:solidFill>
                            <a:schemeClr val="dk1"/>
                          </a:solidFill>
                          <a:latin typeface="Arial"/>
                          <a:ea typeface="Arial"/>
                          <a:cs typeface="Arial"/>
                          <a:sym typeface="Arial"/>
                        </a:rPr>
                        <a:t>My number</a:t>
                      </a:r>
                      <a:endParaRPr sz="12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AU" sz="1200">
                          <a:solidFill>
                            <a:schemeClr val="dk1"/>
                          </a:solidFill>
                          <a:latin typeface="Arial"/>
                          <a:ea typeface="Arial"/>
                          <a:cs typeface="Arial"/>
                          <a:sym typeface="Arial"/>
                        </a:rPr>
                        <a:t>Dice Roll</a:t>
                      </a:r>
                      <a:endParaRPr sz="12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en-AU" sz="1200">
                          <a:solidFill>
                            <a:srgbClr val="C00000"/>
                          </a:solidFill>
                          <a:latin typeface="Arial"/>
                          <a:ea typeface="Arial"/>
                          <a:cs typeface="Arial"/>
                          <a:sym typeface="Arial"/>
                        </a:rPr>
                        <a:t>Product</a:t>
                      </a:r>
                      <a:endParaRPr b="1" sz="1200">
                        <a:solidFill>
                          <a:srgbClr val="C00000"/>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5</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FF000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accent5"/>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8</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FF000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accent5"/>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2</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accent5"/>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4</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accent5"/>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1</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accent5"/>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7</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accent5"/>
                        </a:solidFill>
                        <a:latin typeface="Arial"/>
                        <a:ea typeface="Arial"/>
                        <a:cs typeface="Arial"/>
                        <a:sym typeface="Arial"/>
                      </a:endParaRPr>
                    </a:p>
                  </a:txBody>
                  <a:tcPr marT="45725" marB="45725" marR="91450" marL="91450"/>
                </a:tc>
              </a:tr>
              <a:tr h="448150">
                <a:tc gridSpan="2">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Total</a:t>
                      </a:r>
                      <a:endParaRPr b="1" sz="2000">
                        <a:solidFill>
                          <a:schemeClr val="dk1"/>
                        </a:solidFill>
                        <a:latin typeface="Arial"/>
                        <a:ea typeface="Arial"/>
                        <a:cs typeface="Arial"/>
                        <a:sym typeface="Arial"/>
                      </a:endParaRPr>
                    </a:p>
                  </a:txBody>
                  <a:tcPr marT="45725" marB="45725" marR="91450" marL="91450"/>
                </a:tc>
                <a:tc hMerge="1"/>
                <a:tc>
                  <a:txBody>
                    <a:bodyPr/>
                    <a:lstStyle/>
                    <a:p>
                      <a:pPr indent="0" lvl="0" marL="0" marR="0" rtl="0" algn="ctr">
                        <a:spcBef>
                          <a:spcPts val="0"/>
                        </a:spcBef>
                        <a:spcAft>
                          <a:spcPts val="0"/>
                        </a:spcAft>
                        <a:buNone/>
                      </a:pPr>
                      <a:r>
                        <a:t/>
                      </a:r>
                      <a:endParaRPr b="1" sz="2000">
                        <a:solidFill>
                          <a:schemeClr val="accent5"/>
                        </a:solidFill>
                        <a:latin typeface="Arial"/>
                        <a:ea typeface="Arial"/>
                        <a:cs typeface="Arial"/>
                        <a:sym typeface="Arial"/>
                      </a:endParaRPr>
                    </a:p>
                  </a:txBody>
                  <a:tcPr marT="45725" marB="45725" marR="91450" marL="91450"/>
                </a:tc>
              </a:tr>
            </a:tbl>
          </a:graphicData>
        </a:graphic>
      </p:graphicFrame>
      <p:graphicFrame>
        <p:nvGraphicFramePr>
          <p:cNvPr id="500" name="Google Shape;500;g2087ca425ef_6_1361"/>
          <p:cNvGraphicFramePr/>
          <p:nvPr/>
        </p:nvGraphicFramePr>
        <p:xfrm>
          <a:off x="2842240" y="2133865"/>
          <a:ext cx="3000000" cy="3000000"/>
        </p:xfrm>
        <a:graphic>
          <a:graphicData uri="http://schemas.openxmlformats.org/drawingml/2006/table">
            <a:tbl>
              <a:tblPr bandRow="1" firstRow="1">
                <a:noFill/>
                <a:tableStyleId>{1C9753DD-FD1A-4DD6-A624-D2B76EB5C03C}</a:tableStyleId>
              </a:tblPr>
              <a:tblGrid>
                <a:gridCol w="798575"/>
                <a:gridCol w="798575"/>
                <a:gridCol w="798575"/>
              </a:tblGrid>
              <a:tr h="519875">
                <a:tc>
                  <a:txBody>
                    <a:bodyPr/>
                    <a:lstStyle/>
                    <a:p>
                      <a:pPr indent="0" lvl="0" marL="0" marR="0" rtl="0" algn="ctr">
                        <a:spcBef>
                          <a:spcPts val="0"/>
                        </a:spcBef>
                        <a:spcAft>
                          <a:spcPts val="0"/>
                        </a:spcAft>
                        <a:buNone/>
                      </a:pPr>
                      <a:r>
                        <a:rPr lang="en-AU" sz="1200">
                          <a:solidFill>
                            <a:schemeClr val="dk1"/>
                          </a:solidFill>
                          <a:latin typeface="Arial"/>
                          <a:ea typeface="Arial"/>
                          <a:cs typeface="Arial"/>
                          <a:sym typeface="Arial"/>
                        </a:rPr>
                        <a:t>My number</a:t>
                      </a:r>
                      <a:endParaRPr sz="12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AU" sz="1200">
                          <a:solidFill>
                            <a:schemeClr val="dk1"/>
                          </a:solidFill>
                          <a:latin typeface="Arial"/>
                          <a:ea typeface="Arial"/>
                          <a:cs typeface="Arial"/>
                          <a:sym typeface="Arial"/>
                        </a:rPr>
                        <a:t>Dice Roll</a:t>
                      </a:r>
                      <a:endParaRPr sz="12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b="1" lang="en-AU" sz="1200">
                          <a:solidFill>
                            <a:srgbClr val="107A98"/>
                          </a:solidFill>
                          <a:latin typeface="Arial"/>
                          <a:ea typeface="Arial"/>
                          <a:cs typeface="Arial"/>
                          <a:sym typeface="Arial"/>
                        </a:rPr>
                        <a:t>Product</a:t>
                      </a:r>
                      <a:endParaRPr b="1" sz="1200">
                        <a:solidFill>
                          <a:srgbClr val="107A98"/>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4</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0070C0"/>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9</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0070C0"/>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5</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0070C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0070C0"/>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2</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0070C0"/>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7</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0070C0"/>
                        </a:solidFill>
                        <a:latin typeface="Arial"/>
                        <a:ea typeface="Arial"/>
                        <a:cs typeface="Arial"/>
                        <a:sym typeface="Arial"/>
                      </a:endParaRPr>
                    </a:p>
                  </a:txBody>
                  <a:tcPr marT="45725" marB="45725" marR="91450" marL="91450"/>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6</a:t>
                      </a:r>
                      <a:endParaRPr b="1"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a:solidFill>
                          <a:srgbClr val="0070C0"/>
                        </a:solidFill>
                        <a:latin typeface="Arial"/>
                        <a:ea typeface="Arial"/>
                        <a:cs typeface="Arial"/>
                        <a:sym typeface="Arial"/>
                      </a:endParaRPr>
                    </a:p>
                  </a:txBody>
                  <a:tcPr marT="45725" marB="45725" marR="91450" marL="91450"/>
                </a:tc>
              </a:tr>
              <a:tr h="448150">
                <a:tc gridSpan="2">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Total</a:t>
                      </a:r>
                      <a:endParaRPr b="1" sz="2000">
                        <a:solidFill>
                          <a:schemeClr val="dk1"/>
                        </a:solidFill>
                        <a:latin typeface="Arial"/>
                        <a:ea typeface="Arial"/>
                        <a:cs typeface="Arial"/>
                        <a:sym typeface="Arial"/>
                      </a:endParaRPr>
                    </a:p>
                  </a:txBody>
                  <a:tcPr marT="45725" marB="45725" marR="91450" marL="91450"/>
                </a:tc>
                <a:tc hMerge="1"/>
                <a:tc>
                  <a:txBody>
                    <a:bodyPr/>
                    <a:lstStyle/>
                    <a:p>
                      <a:pPr indent="0" lvl="0" marL="0" marR="0" rtl="0" algn="ctr">
                        <a:spcBef>
                          <a:spcPts val="0"/>
                        </a:spcBef>
                        <a:spcAft>
                          <a:spcPts val="0"/>
                        </a:spcAft>
                        <a:buNone/>
                      </a:pPr>
                      <a:r>
                        <a:t/>
                      </a:r>
                      <a:endParaRPr b="1" sz="2000">
                        <a:solidFill>
                          <a:srgbClr val="0070C0"/>
                        </a:solidFill>
                        <a:latin typeface="Arial"/>
                        <a:ea typeface="Arial"/>
                        <a:cs typeface="Arial"/>
                        <a:sym typeface="Arial"/>
                      </a:endParaRPr>
                    </a:p>
                  </a:txBody>
                  <a:tcPr marT="45725" marB="45725" marR="91450" marL="91450"/>
                </a:tc>
              </a:tr>
            </a:tbl>
          </a:graphicData>
        </a:graphic>
      </p:graphicFrame>
      <p:sp>
        <p:nvSpPr>
          <p:cNvPr id="501" name="Google Shape;501;g2087ca425ef_6_1361"/>
          <p:cNvSpPr txBox="1"/>
          <p:nvPr/>
        </p:nvSpPr>
        <p:spPr>
          <a:xfrm>
            <a:off x="225420" y="6255220"/>
            <a:ext cx="613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400" u="none" cap="none" strike="noStrike">
                <a:solidFill>
                  <a:srgbClr val="00B8DB"/>
                </a:solidFill>
                <a:latin typeface="Arial"/>
                <a:ea typeface="Arial"/>
                <a:cs typeface="Arial"/>
                <a:sym typeface="Arial"/>
              </a:rPr>
              <a:t>(source: adapted from Professor Mike Askew)</a:t>
            </a:r>
            <a:endParaRPr/>
          </a:p>
        </p:txBody>
      </p:sp>
      <p:pic>
        <p:nvPicPr>
          <p:cNvPr descr="See the source image" id="502" name="Google Shape;502;g2087ca425ef_6_1361"/>
          <p:cNvPicPr preferRelativeResize="0"/>
          <p:nvPr/>
        </p:nvPicPr>
        <p:blipFill rotWithShape="1">
          <a:blip r:embed="rId5">
            <a:alphaModFix/>
          </a:blip>
          <a:srcRect b="7149" l="50107" r="0" t="0"/>
          <a:stretch/>
        </p:blipFill>
        <p:spPr>
          <a:xfrm>
            <a:off x="11135232" y="1386686"/>
            <a:ext cx="831348" cy="773763"/>
          </a:xfrm>
          <a:prstGeom prst="rect">
            <a:avLst/>
          </a:prstGeom>
          <a:noFill/>
          <a:ln>
            <a:noFill/>
          </a:ln>
        </p:spPr>
      </p:pic>
      <p:sp>
        <p:nvSpPr>
          <p:cNvPr id="503" name="Google Shape;503;g2087ca425ef_6_1361"/>
          <p:cNvSpPr txBox="1"/>
          <p:nvPr/>
        </p:nvSpPr>
        <p:spPr>
          <a:xfrm>
            <a:off x="1257628" y="2634848"/>
            <a:ext cx="379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FF0000"/>
                </a:solidFill>
                <a:latin typeface="Arial"/>
                <a:ea typeface="Arial"/>
                <a:cs typeface="Arial"/>
                <a:sym typeface="Arial"/>
              </a:rPr>
              <a:t>3</a:t>
            </a:r>
            <a:endParaRPr b="0" i="0" sz="2000" u="none" cap="none" strike="noStrike">
              <a:solidFill>
                <a:srgbClr val="000000"/>
              </a:solidFill>
              <a:latin typeface="Arial"/>
              <a:ea typeface="Arial"/>
              <a:cs typeface="Arial"/>
              <a:sym typeface="Arial"/>
            </a:endParaRPr>
          </a:p>
        </p:txBody>
      </p:sp>
      <p:sp>
        <p:nvSpPr>
          <p:cNvPr id="504" name="Google Shape;504;g2087ca425ef_6_1361"/>
          <p:cNvSpPr txBox="1"/>
          <p:nvPr/>
        </p:nvSpPr>
        <p:spPr>
          <a:xfrm>
            <a:off x="3880996" y="4484197"/>
            <a:ext cx="379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0070C0"/>
                </a:solidFill>
                <a:latin typeface="Arial"/>
                <a:ea typeface="Arial"/>
                <a:cs typeface="Arial"/>
                <a:sym typeface="Arial"/>
              </a:rPr>
              <a:t>3</a:t>
            </a:r>
            <a:endParaRPr b="0" i="0" sz="2000" u="none" cap="none" strike="noStrike">
              <a:solidFill>
                <a:srgbClr val="0070C0"/>
              </a:solidFill>
              <a:latin typeface="Arial"/>
              <a:ea typeface="Arial"/>
              <a:cs typeface="Arial"/>
              <a:sym typeface="Arial"/>
            </a:endParaRPr>
          </a:p>
        </p:txBody>
      </p:sp>
      <p:sp>
        <p:nvSpPr>
          <p:cNvPr id="505" name="Google Shape;505;g2087ca425ef_6_1361"/>
          <p:cNvSpPr txBox="1"/>
          <p:nvPr/>
        </p:nvSpPr>
        <p:spPr>
          <a:xfrm>
            <a:off x="1224083" y="4877306"/>
            <a:ext cx="379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FF0000"/>
                </a:solidFill>
                <a:latin typeface="Arial"/>
                <a:ea typeface="Arial"/>
                <a:cs typeface="Arial"/>
                <a:sym typeface="Arial"/>
              </a:rPr>
              <a:t>5</a:t>
            </a:r>
            <a:endParaRPr b="0" i="0" sz="2000" u="none" cap="none" strike="noStrike">
              <a:solidFill>
                <a:srgbClr val="000000"/>
              </a:solidFill>
              <a:latin typeface="Arial"/>
              <a:ea typeface="Arial"/>
              <a:cs typeface="Arial"/>
              <a:sym typeface="Arial"/>
            </a:endParaRPr>
          </a:p>
        </p:txBody>
      </p:sp>
      <p:sp>
        <p:nvSpPr>
          <p:cNvPr id="506" name="Google Shape;506;g2087ca425ef_6_1361"/>
          <p:cNvSpPr txBox="1"/>
          <p:nvPr/>
        </p:nvSpPr>
        <p:spPr>
          <a:xfrm>
            <a:off x="3850528" y="4888433"/>
            <a:ext cx="379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0070C0"/>
                </a:solidFill>
                <a:latin typeface="Arial"/>
                <a:ea typeface="Arial"/>
                <a:cs typeface="Arial"/>
                <a:sym typeface="Arial"/>
              </a:rPr>
              <a:t>5</a:t>
            </a:r>
            <a:endParaRPr b="0" i="0" sz="2000" u="none" cap="none" strike="noStrike">
              <a:solidFill>
                <a:srgbClr val="0070C0"/>
              </a:solidFill>
              <a:latin typeface="Arial"/>
              <a:ea typeface="Arial"/>
              <a:cs typeface="Arial"/>
              <a:sym typeface="Arial"/>
            </a:endParaRPr>
          </a:p>
        </p:txBody>
      </p:sp>
      <p:sp>
        <p:nvSpPr>
          <p:cNvPr id="507" name="Google Shape;507;g2087ca425ef_6_1361"/>
          <p:cNvSpPr txBox="1"/>
          <p:nvPr/>
        </p:nvSpPr>
        <p:spPr>
          <a:xfrm>
            <a:off x="1961583" y="2634848"/>
            <a:ext cx="529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FF0000"/>
                </a:solidFill>
                <a:latin typeface="Arial"/>
                <a:ea typeface="Arial"/>
                <a:cs typeface="Arial"/>
                <a:sym typeface="Arial"/>
              </a:rPr>
              <a:t>15</a:t>
            </a:r>
            <a:endParaRPr b="0" i="0" sz="2000" u="none" cap="none" strike="noStrike">
              <a:solidFill>
                <a:srgbClr val="000000"/>
              </a:solidFill>
              <a:latin typeface="Arial"/>
              <a:ea typeface="Arial"/>
              <a:cs typeface="Arial"/>
              <a:sym typeface="Arial"/>
            </a:endParaRPr>
          </a:p>
        </p:txBody>
      </p:sp>
      <p:sp>
        <p:nvSpPr>
          <p:cNvPr id="508" name="Google Shape;508;g2087ca425ef_6_1361"/>
          <p:cNvSpPr txBox="1"/>
          <p:nvPr/>
        </p:nvSpPr>
        <p:spPr>
          <a:xfrm>
            <a:off x="1961583" y="4888433"/>
            <a:ext cx="529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FF0000"/>
                </a:solidFill>
                <a:latin typeface="Arial"/>
                <a:ea typeface="Arial"/>
                <a:cs typeface="Arial"/>
                <a:sym typeface="Arial"/>
              </a:rPr>
              <a:t>35</a:t>
            </a:r>
            <a:endParaRPr b="0" i="0" sz="2000" u="none" cap="none" strike="noStrike">
              <a:solidFill>
                <a:srgbClr val="000000"/>
              </a:solidFill>
              <a:latin typeface="Arial"/>
              <a:ea typeface="Arial"/>
              <a:cs typeface="Arial"/>
              <a:sym typeface="Arial"/>
            </a:endParaRPr>
          </a:p>
        </p:txBody>
      </p:sp>
      <p:sp>
        <p:nvSpPr>
          <p:cNvPr id="509" name="Google Shape;509;g2087ca425ef_6_1361"/>
          <p:cNvSpPr txBox="1"/>
          <p:nvPr/>
        </p:nvSpPr>
        <p:spPr>
          <a:xfrm>
            <a:off x="4605149" y="4466307"/>
            <a:ext cx="580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0070C0"/>
                </a:solidFill>
                <a:latin typeface="Arial"/>
                <a:ea typeface="Arial"/>
                <a:cs typeface="Arial"/>
                <a:sym typeface="Arial"/>
              </a:rPr>
              <a:t>21</a:t>
            </a:r>
            <a:endParaRPr b="0" i="0" sz="2000" u="none" cap="none" strike="noStrike">
              <a:solidFill>
                <a:srgbClr val="0070C0"/>
              </a:solidFill>
              <a:latin typeface="Arial"/>
              <a:ea typeface="Arial"/>
              <a:cs typeface="Arial"/>
              <a:sym typeface="Arial"/>
            </a:endParaRPr>
          </a:p>
        </p:txBody>
      </p:sp>
      <p:sp>
        <p:nvSpPr>
          <p:cNvPr id="510" name="Google Shape;510;g2087ca425ef_6_1361"/>
          <p:cNvSpPr txBox="1"/>
          <p:nvPr/>
        </p:nvSpPr>
        <p:spPr>
          <a:xfrm>
            <a:off x="4605149" y="4930656"/>
            <a:ext cx="580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0070C0"/>
                </a:solidFill>
                <a:latin typeface="Arial"/>
                <a:ea typeface="Arial"/>
                <a:cs typeface="Arial"/>
                <a:sym typeface="Arial"/>
              </a:rPr>
              <a:t>30</a:t>
            </a:r>
            <a:endParaRPr b="0" i="0" sz="2000" u="none" cap="none" strike="noStrike">
              <a:solidFill>
                <a:srgbClr val="0070C0"/>
              </a:solidFill>
              <a:latin typeface="Arial"/>
              <a:ea typeface="Arial"/>
              <a:cs typeface="Arial"/>
              <a:sym typeface="Arial"/>
            </a:endParaRPr>
          </a:p>
        </p:txBody>
      </p:sp>
      <p:graphicFrame>
        <p:nvGraphicFramePr>
          <p:cNvPr id="511" name="Google Shape;511;g2087ca425ef_6_1361"/>
          <p:cNvGraphicFramePr/>
          <p:nvPr/>
        </p:nvGraphicFramePr>
        <p:xfrm>
          <a:off x="225744" y="2133865"/>
          <a:ext cx="3000000" cy="3000000"/>
        </p:xfrm>
        <a:graphic>
          <a:graphicData uri="http://schemas.openxmlformats.org/drawingml/2006/table">
            <a:tbl>
              <a:tblPr bandRow="1" firstRow="1">
                <a:noFill/>
                <a:tableStyleId>{1C9753DD-FD1A-4DD6-A624-D2B76EB5C03C}</a:tableStyleId>
              </a:tblPr>
              <a:tblGrid>
                <a:gridCol w="798575"/>
                <a:gridCol w="798575"/>
                <a:gridCol w="798575"/>
              </a:tblGrid>
              <a:tr h="519875">
                <a:tc>
                  <a:txBody>
                    <a:bodyPr/>
                    <a:lstStyle/>
                    <a:p>
                      <a:pPr indent="0" lvl="0" marL="0" marR="0" rtl="0" algn="ctr">
                        <a:spcBef>
                          <a:spcPts val="0"/>
                        </a:spcBef>
                        <a:spcAft>
                          <a:spcPts val="0"/>
                        </a:spcAft>
                        <a:buNone/>
                      </a:pPr>
                      <a:r>
                        <a:rPr lang="en-AU" sz="1200">
                          <a:solidFill>
                            <a:schemeClr val="dk1"/>
                          </a:solidFill>
                          <a:latin typeface="Arial"/>
                          <a:ea typeface="Arial"/>
                          <a:cs typeface="Arial"/>
                          <a:sym typeface="Arial"/>
                        </a:rPr>
                        <a:t>My number</a:t>
                      </a:r>
                      <a:endParaRPr sz="12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1200">
                          <a:solidFill>
                            <a:schemeClr val="dk1"/>
                          </a:solidFill>
                          <a:latin typeface="Arial"/>
                          <a:ea typeface="Arial"/>
                          <a:cs typeface="Arial"/>
                          <a:sym typeface="Arial"/>
                        </a:rPr>
                        <a:t>Dice Roll</a:t>
                      </a:r>
                      <a:endParaRPr sz="12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AU" sz="1200">
                          <a:solidFill>
                            <a:srgbClr val="C00000"/>
                          </a:solidFill>
                          <a:latin typeface="Arial"/>
                          <a:ea typeface="Arial"/>
                          <a:cs typeface="Arial"/>
                          <a:sym typeface="Arial"/>
                        </a:rPr>
                        <a:t>Product</a:t>
                      </a:r>
                      <a:endParaRPr b="1" sz="1200">
                        <a:solidFill>
                          <a:srgbClr val="C00000"/>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5</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3</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accent5"/>
                          </a:solidFill>
                          <a:latin typeface="Arial"/>
                          <a:ea typeface="Arial"/>
                          <a:cs typeface="Arial"/>
                          <a:sym typeface="Arial"/>
                        </a:rPr>
                        <a:t>15</a:t>
                      </a:r>
                      <a:endParaRPr sz="2000">
                        <a:solidFill>
                          <a:schemeClr val="accent5"/>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8</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6</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accent5"/>
                          </a:solidFill>
                          <a:latin typeface="Arial"/>
                          <a:ea typeface="Arial"/>
                          <a:cs typeface="Arial"/>
                          <a:sym typeface="Arial"/>
                        </a:rPr>
                        <a:t>48</a:t>
                      </a:r>
                      <a:endParaRPr sz="2000">
                        <a:solidFill>
                          <a:schemeClr val="accent5"/>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2</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2</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accent5"/>
                          </a:solidFill>
                          <a:latin typeface="Arial"/>
                          <a:ea typeface="Arial"/>
                          <a:cs typeface="Arial"/>
                          <a:sym typeface="Arial"/>
                        </a:rPr>
                        <a:t>4</a:t>
                      </a:r>
                      <a:endParaRPr sz="2000">
                        <a:solidFill>
                          <a:schemeClr val="accent5"/>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4</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3</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accent5"/>
                          </a:solidFill>
                          <a:latin typeface="Arial"/>
                          <a:ea typeface="Arial"/>
                          <a:cs typeface="Arial"/>
                          <a:sym typeface="Arial"/>
                        </a:rPr>
                        <a:t>12</a:t>
                      </a:r>
                      <a:endParaRPr sz="2000">
                        <a:solidFill>
                          <a:schemeClr val="accent5"/>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1</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2</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accent5"/>
                          </a:solidFill>
                          <a:latin typeface="Arial"/>
                          <a:ea typeface="Arial"/>
                          <a:cs typeface="Arial"/>
                          <a:sym typeface="Arial"/>
                        </a:rPr>
                        <a:t>2</a:t>
                      </a:r>
                      <a:endParaRPr sz="2000">
                        <a:solidFill>
                          <a:schemeClr val="accent5"/>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7</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5</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accent5"/>
                          </a:solidFill>
                          <a:latin typeface="Arial"/>
                          <a:ea typeface="Arial"/>
                          <a:cs typeface="Arial"/>
                          <a:sym typeface="Arial"/>
                        </a:rPr>
                        <a:t>35</a:t>
                      </a:r>
                      <a:endParaRPr sz="2000">
                        <a:solidFill>
                          <a:schemeClr val="accent5"/>
                        </a:solidFill>
                        <a:latin typeface="Arial"/>
                        <a:ea typeface="Arial"/>
                        <a:cs typeface="Arial"/>
                        <a:sym typeface="Arial"/>
                      </a:endParaRPr>
                    </a:p>
                  </a:txBody>
                  <a:tcPr marT="45725" marB="45725" marR="91450" marL="91450">
                    <a:solidFill>
                      <a:schemeClr val="lt1"/>
                    </a:solidFill>
                  </a:tcPr>
                </a:tc>
              </a:tr>
              <a:tr h="448150">
                <a:tc gridSpan="2">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Total</a:t>
                      </a:r>
                      <a:endParaRPr b="1" sz="2000">
                        <a:solidFill>
                          <a:schemeClr val="dk1"/>
                        </a:solidFill>
                        <a:latin typeface="Arial"/>
                        <a:ea typeface="Arial"/>
                        <a:cs typeface="Arial"/>
                        <a:sym typeface="Arial"/>
                      </a:endParaRPr>
                    </a:p>
                  </a:txBody>
                  <a:tcPr marT="45725" marB="45725" marR="91450" marL="91450">
                    <a:solidFill>
                      <a:schemeClr val="lt1"/>
                    </a:solidFill>
                  </a:tcPr>
                </a:tc>
                <a:tc hMerge="1"/>
                <a:tc>
                  <a:txBody>
                    <a:bodyPr/>
                    <a:lstStyle/>
                    <a:p>
                      <a:pPr indent="0" lvl="0" marL="0" marR="0" rtl="0" algn="ctr">
                        <a:spcBef>
                          <a:spcPts val="0"/>
                        </a:spcBef>
                        <a:spcAft>
                          <a:spcPts val="0"/>
                        </a:spcAft>
                        <a:buNone/>
                      </a:pPr>
                      <a:r>
                        <a:rPr b="1" lang="en-AU" sz="2000">
                          <a:solidFill>
                            <a:schemeClr val="accent5"/>
                          </a:solidFill>
                          <a:latin typeface="Arial"/>
                          <a:ea typeface="Arial"/>
                          <a:cs typeface="Arial"/>
                          <a:sym typeface="Arial"/>
                        </a:rPr>
                        <a:t>116</a:t>
                      </a:r>
                      <a:endParaRPr b="1" sz="2000">
                        <a:solidFill>
                          <a:schemeClr val="accent5"/>
                        </a:solidFill>
                        <a:latin typeface="Arial"/>
                        <a:ea typeface="Arial"/>
                        <a:cs typeface="Arial"/>
                        <a:sym typeface="Arial"/>
                      </a:endParaRPr>
                    </a:p>
                  </a:txBody>
                  <a:tcPr marT="45725" marB="45725" marR="91450" marL="91450">
                    <a:solidFill>
                      <a:schemeClr val="lt1"/>
                    </a:solidFill>
                  </a:tcPr>
                </a:tc>
              </a:tr>
            </a:tbl>
          </a:graphicData>
        </a:graphic>
      </p:graphicFrame>
      <p:graphicFrame>
        <p:nvGraphicFramePr>
          <p:cNvPr id="512" name="Google Shape;512;g2087ca425ef_6_1361"/>
          <p:cNvGraphicFramePr/>
          <p:nvPr/>
        </p:nvGraphicFramePr>
        <p:xfrm>
          <a:off x="2842564" y="2133865"/>
          <a:ext cx="3000000" cy="3000000"/>
        </p:xfrm>
        <a:graphic>
          <a:graphicData uri="http://schemas.openxmlformats.org/drawingml/2006/table">
            <a:tbl>
              <a:tblPr bandRow="1" firstRow="1">
                <a:noFill/>
                <a:tableStyleId>{1C9753DD-FD1A-4DD6-A624-D2B76EB5C03C}</a:tableStyleId>
              </a:tblPr>
              <a:tblGrid>
                <a:gridCol w="798575"/>
                <a:gridCol w="798575"/>
                <a:gridCol w="798575"/>
              </a:tblGrid>
              <a:tr h="519875">
                <a:tc>
                  <a:txBody>
                    <a:bodyPr/>
                    <a:lstStyle/>
                    <a:p>
                      <a:pPr indent="0" lvl="0" marL="0" marR="0" rtl="0" algn="ctr">
                        <a:spcBef>
                          <a:spcPts val="0"/>
                        </a:spcBef>
                        <a:spcAft>
                          <a:spcPts val="0"/>
                        </a:spcAft>
                        <a:buNone/>
                      </a:pPr>
                      <a:r>
                        <a:rPr lang="en-AU" sz="1200">
                          <a:solidFill>
                            <a:schemeClr val="dk1"/>
                          </a:solidFill>
                          <a:latin typeface="Arial"/>
                          <a:ea typeface="Arial"/>
                          <a:cs typeface="Arial"/>
                          <a:sym typeface="Arial"/>
                        </a:rPr>
                        <a:t>My number</a:t>
                      </a:r>
                      <a:endParaRPr sz="12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1200">
                          <a:solidFill>
                            <a:schemeClr val="dk1"/>
                          </a:solidFill>
                          <a:latin typeface="Arial"/>
                          <a:ea typeface="Arial"/>
                          <a:cs typeface="Arial"/>
                          <a:sym typeface="Arial"/>
                        </a:rPr>
                        <a:t>Dice Roll</a:t>
                      </a:r>
                      <a:endParaRPr sz="12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AU" sz="1200">
                          <a:solidFill>
                            <a:srgbClr val="107A98"/>
                          </a:solidFill>
                          <a:latin typeface="Arial"/>
                          <a:ea typeface="Arial"/>
                          <a:cs typeface="Arial"/>
                          <a:sym typeface="Arial"/>
                        </a:rPr>
                        <a:t>Product</a:t>
                      </a:r>
                      <a:endParaRPr b="1" sz="1200">
                        <a:solidFill>
                          <a:srgbClr val="107A98"/>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4</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2</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rgbClr val="0070C0"/>
                          </a:solidFill>
                          <a:latin typeface="Arial"/>
                          <a:ea typeface="Arial"/>
                          <a:cs typeface="Arial"/>
                          <a:sym typeface="Arial"/>
                        </a:rPr>
                        <a:t>8</a:t>
                      </a:r>
                      <a:endParaRPr sz="2000">
                        <a:solidFill>
                          <a:srgbClr val="0070C0"/>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9</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6</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rgbClr val="0070C0"/>
                          </a:solidFill>
                          <a:latin typeface="Arial"/>
                          <a:ea typeface="Arial"/>
                          <a:cs typeface="Arial"/>
                          <a:sym typeface="Arial"/>
                        </a:rPr>
                        <a:t>54</a:t>
                      </a:r>
                      <a:endParaRPr sz="2000">
                        <a:solidFill>
                          <a:srgbClr val="0070C0"/>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5</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3</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rgbClr val="0070C0"/>
                          </a:solidFill>
                          <a:latin typeface="Arial"/>
                          <a:ea typeface="Arial"/>
                          <a:cs typeface="Arial"/>
                          <a:sym typeface="Arial"/>
                        </a:rPr>
                        <a:t>15</a:t>
                      </a:r>
                      <a:endParaRPr sz="2000">
                        <a:solidFill>
                          <a:srgbClr val="0070C0"/>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2</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2</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rgbClr val="0070C0"/>
                          </a:solidFill>
                          <a:latin typeface="Arial"/>
                          <a:ea typeface="Arial"/>
                          <a:cs typeface="Arial"/>
                          <a:sym typeface="Arial"/>
                        </a:rPr>
                        <a:t>4</a:t>
                      </a:r>
                      <a:endParaRPr sz="2000">
                        <a:solidFill>
                          <a:srgbClr val="0070C0"/>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7</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3</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rgbClr val="0070C0"/>
                          </a:solidFill>
                          <a:latin typeface="Arial"/>
                          <a:ea typeface="Arial"/>
                          <a:cs typeface="Arial"/>
                          <a:sym typeface="Arial"/>
                        </a:rPr>
                        <a:t>21</a:t>
                      </a:r>
                      <a:endParaRPr sz="2000">
                        <a:solidFill>
                          <a:srgbClr val="0070C0"/>
                        </a:solidFill>
                        <a:latin typeface="Arial"/>
                        <a:ea typeface="Arial"/>
                        <a:cs typeface="Arial"/>
                        <a:sym typeface="Arial"/>
                      </a:endParaRPr>
                    </a:p>
                  </a:txBody>
                  <a:tcPr marT="45725" marB="45725" marR="91450" marL="91450">
                    <a:solidFill>
                      <a:schemeClr val="lt1"/>
                    </a:solidFill>
                  </a:tcPr>
                </a:tc>
              </a:tr>
              <a:tr h="448150">
                <a:tc>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6</a:t>
                      </a:r>
                      <a:endParaRPr b="1"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chemeClr val="dk1"/>
                          </a:solidFill>
                          <a:latin typeface="Arial"/>
                          <a:ea typeface="Arial"/>
                          <a:cs typeface="Arial"/>
                          <a:sym typeface="Arial"/>
                        </a:rPr>
                        <a:t>5</a:t>
                      </a:r>
                      <a:endParaRPr sz="2000">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AU" sz="2000">
                          <a:solidFill>
                            <a:srgbClr val="0070C0"/>
                          </a:solidFill>
                          <a:latin typeface="Arial"/>
                          <a:ea typeface="Arial"/>
                          <a:cs typeface="Arial"/>
                          <a:sym typeface="Arial"/>
                        </a:rPr>
                        <a:t>30</a:t>
                      </a:r>
                      <a:endParaRPr sz="2000">
                        <a:solidFill>
                          <a:srgbClr val="0070C0"/>
                        </a:solidFill>
                        <a:latin typeface="Arial"/>
                        <a:ea typeface="Arial"/>
                        <a:cs typeface="Arial"/>
                        <a:sym typeface="Arial"/>
                      </a:endParaRPr>
                    </a:p>
                  </a:txBody>
                  <a:tcPr marT="45725" marB="45725" marR="91450" marL="91450">
                    <a:solidFill>
                      <a:schemeClr val="lt1"/>
                    </a:solidFill>
                  </a:tcPr>
                </a:tc>
              </a:tr>
              <a:tr h="448150">
                <a:tc gridSpan="2">
                  <a:txBody>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Total</a:t>
                      </a:r>
                      <a:endParaRPr b="1" sz="2000">
                        <a:solidFill>
                          <a:schemeClr val="dk1"/>
                        </a:solidFill>
                        <a:latin typeface="Arial"/>
                        <a:ea typeface="Arial"/>
                        <a:cs typeface="Arial"/>
                        <a:sym typeface="Arial"/>
                      </a:endParaRPr>
                    </a:p>
                  </a:txBody>
                  <a:tcPr marT="45725" marB="45725" marR="91450" marL="91450">
                    <a:solidFill>
                      <a:schemeClr val="lt1"/>
                    </a:solidFill>
                  </a:tcPr>
                </a:tc>
                <a:tc hMerge="1"/>
                <a:tc>
                  <a:txBody>
                    <a:bodyPr/>
                    <a:lstStyle/>
                    <a:p>
                      <a:pPr indent="0" lvl="0" marL="0" marR="0" rtl="0" algn="ctr">
                        <a:spcBef>
                          <a:spcPts val="0"/>
                        </a:spcBef>
                        <a:spcAft>
                          <a:spcPts val="0"/>
                        </a:spcAft>
                        <a:buNone/>
                      </a:pPr>
                      <a:r>
                        <a:rPr b="1" lang="en-AU" sz="2000">
                          <a:solidFill>
                            <a:srgbClr val="0070C0"/>
                          </a:solidFill>
                          <a:latin typeface="Arial"/>
                          <a:ea typeface="Arial"/>
                          <a:cs typeface="Arial"/>
                          <a:sym typeface="Arial"/>
                        </a:rPr>
                        <a:t>132</a:t>
                      </a:r>
                      <a:endParaRPr b="1" sz="2000">
                        <a:solidFill>
                          <a:srgbClr val="0070C0"/>
                        </a:solidFill>
                        <a:latin typeface="Arial"/>
                        <a:ea typeface="Arial"/>
                        <a:cs typeface="Arial"/>
                        <a:sym typeface="Arial"/>
                      </a:endParaRPr>
                    </a:p>
                  </a:txBody>
                  <a:tcPr marT="45725" marB="45725" marR="91450" marL="91450">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graphicFrame>
        <p:nvGraphicFramePr>
          <p:cNvPr id="518" name="Google Shape;518;g2087ca425ef_6_1383"/>
          <p:cNvGraphicFramePr/>
          <p:nvPr/>
        </p:nvGraphicFramePr>
        <p:xfrm>
          <a:off x="457201" y="1226767"/>
          <a:ext cx="3000000" cy="3000000"/>
        </p:xfrm>
        <a:graphic>
          <a:graphicData uri="http://schemas.openxmlformats.org/drawingml/2006/table">
            <a:tbl>
              <a:tblPr>
                <a:noFill/>
                <a:tableStyleId>{210DA10C-0939-41C3-A177-8E62C2515D8E}</a:tableStyleId>
              </a:tblPr>
              <a:tblGrid>
                <a:gridCol w="1339750"/>
                <a:gridCol w="1244075"/>
                <a:gridCol w="1605575"/>
              </a:tblGrid>
              <a:tr h="438050">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AU" sz="2000" u="none" strike="noStrike">
                          <a:solidFill>
                            <a:srgbClr val="000000"/>
                          </a:solidFill>
                          <a:latin typeface="Arial"/>
                          <a:ea typeface="Arial"/>
                          <a:cs typeface="Arial"/>
                          <a:sym typeface="Arial"/>
                        </a:rPr>
                        <a:t>Number</a:t>
                      </a:r>
                      <a:endParaRPr sz="20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AU" sz="2000" u="none" strike="noStrike">
                          <a:solidFill>
                            <a:srgbClr val="000000"/>
                          </a:solidFill>
                          <a:latin typeface="Arial"/>
                          <a:ea typeface="Arial"/>
                          <a:cs typeface="Arial"/>
                          <a:sym typeface="Arial"/>
                        </a:rPr>
                        <a:t>Difference</a:t>
                      </a:r>
                      <a:endParaRPr sz="20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100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200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300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400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500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600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700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AU" sz="1800" u="none" strike="noStrike">
                          <a:solidFill>
                            <a:srgbClr val="000000"/>
                          </a:solidFill>
                          <a:latin typeface="Arial"/>
                          <a:ea typeface="Arial"/>
                          <a:cs typeface="Arial"/>
                          <a:sym typeface="Arial"/>
                        </a:rPr>
                        <a:t> </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800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900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8050">
                <a:tc>
                  <a:txBody>
                    <a:bodyPr/>
                    <a:lstStyle/>
                    <a:p>
                      <a:pPr indent="0" lvl="0" marL="0" marR="0" rtl="0" algn="ctr">
                        <a:spcBef>
                          <a:spcPts val="0"/>
                        </a:spcBef>
                        <a:spcAft>
                          <a:spcPts val="0"/>
                        </a:spcAft>
                        <a:buNone/>
                      </a:pPr>
                      <a:r>
                        <a:rPr b="1" i="0" lang="en-AU" sz="1800" u="none" strike="noStrike">
                          <a:solidFill>
                            <a:srgbClr val="000000"/>
                          </a:solidFill>
                          <a:latin typeface="Arial"/>
                          <a:ea typeface="Arial"/>
                          <a:cs typeface="Arial"/>
                          <a:sym typeface="Arial"/>
                        </a:rPr>
                        <a:t>1000</a:t>
                      </a:r>
                      <a:endParaRPr sz="1800"/>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AU" sz="1800"/>
                        <a:t> </a:t>
                      </a:r>
                      <a:endParaRPr/>
                    </a:p>
                  </a:txBody>
                  <a:tcPr marT="38100" marB="38100" marR="95250" marL="952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519" name="Google Shape;519;g2087ca425ef_6_1383"/>
          <p:cNvSpPr txBox="1"/>
          <p:nvPr/>
        </p:nvSpPr>
        <p:spPr>
          <a:xfrm>
            <a:off x="5411223" y="849000"/>
            <a:ext cx="6780900" cy="64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Rounding Game                          </a:t>
            </a:r>
            <a:r>
              <a:rPr b="0" i="0" lang="en-AU" sz="2000" u="none" cap="none" strike="noStrike">
                <a:solidFill>
                  <a:srgbClr val="000000"/>
                </a:solidFill>
                <a:latin typeface="Arial"/>
                <a:ea typeface="Arial"/>
                <a:cs typeface="Arial"/>
                <a:sym typeface="Arial"/>
              </a:rPr>
              <a:t>Year 3-8</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 </a:t>
            </a:r>
            <a:r>
              <a:rPr b="0" i="0" lang="en-AU" sz="1800" u="none" cap="none" strike="noStrike">
                <a:solidFill>
                  <a:schemeClr val="dk1"/>
                </a:solidFill>
                <a:latin typeface="Arial"/>
                <a:ea typeface="Arial"/>
                <a:cs typeface="Arial"/>
                <a:sym typeface="Arial"/>
              </a:rPr>
              <a:t>10-sided dice (or use playing cards),  paper / whiteboards, pen</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place value and rounding</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0" i="0" lang="en-AU" sz="1800" u="none" cap="none" strike="noStrike">
                <a:solidFill>
                  <a:schemeClr val="dk1"/>
                </a:solidFill>
                <a:latin typeface="Arial"/>
                <a:ea typeface="Arial"/>
                <a:cs typeface="Arial"/>
                <a:sym typeface="Arial"/>
              </a:rPr>
              <a:t>: Be first to complete their table (after 10+ rolls of the dice)</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All players draw </a:t>
            </a:r>
            <a:r>
              <a:rPr b="0" i="0" lang="en-AU" sz="1800" u="none" cap="none" strike="noStrike">
                <a:solidFill>
                  <a:srgbClr val="000000"/>
                </a:solidFill>
                <a:latin typeface="Arial"/>
                <a:ea typeface="Arial"/>
                <a:cs typeface="Arial"/>
                <a:sym typeface="Arial"/>
              </a:rPr>
              <a:t>a table with multiples of 100 (100 -1000)</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Three dice are rolled  e.g. </a:t>
            </a:r>
            <a:r>
              <a:rPr b="1" i="0" lang="en-AU" sz="1800" u="none" cap="none" strike="noStrike">
                <a:solidFill>
                  <a:srgbClr val="C00000"/>
                </a:solidFill>
                <a:latin typeface="Arial"/>
                <a:ea typeface="Arial"/>
                <a:cs typeface="Arial"/>
                <a:sym typeface="Arial"/>
              </a:rPr>
              <a:t>1, 7 </a:t>
            </a:r>
            <a:r>
              <a:rPr b="0" i="0" lang="en-AU" sz="1800" u="none" cap="none" strike="noStrike">
                <a:solidFill>
                  <a:srgbClr val="000000"/>
                </a:solidFill>
                <a:latin typeface="Arial"/>
                <a:ea typeface="Arial"/>
                <a:cs typeface="Arial"/>
                <a:sym typeface="Arial"/>
              </a:rPr>
              <a:t>and </a:t>
            </a:r>
            <a:r>
              <a:rPr b="1" i="0" lang="en-AU" sz="1800" u="none" cap="none" strike="noStrike">
                <a:solidFill>
                  <a:srgbClr val="C00000"/>
                </a:solidFill>
                <a:latin typeface="Arial"/>
                <a:ea typeface="Arial"/>
                <a:cs typeface="Arial"/>
                <a:sym typeface="Arial"/>
              </a:rPr>
              <a:t>6</a:t>
            </a:r>
            <a:r>
              <a:rPr b="0" i="0" lang="en-AU" sz="1800" u="none" cap="none" strike="noStrike">
                <a:solidFill>
                  <a:srgbClr val="000000"/>
                </a:solidFill>
                <a:latin typeface="Arial"/>
                <a:ea typeface="Arial"/>
                <a:cs typeface="Arial"/>
                <a:sym typeface="Arial"/>
              </a:rPr>
              <a:t> and </a:t>
            </a:r>
            <a:r>
              <a:rPr b="0" i="0" lang="en-AU" sz="1800" u="none" cap="none" strike="noStrike">
                <a:solidFill>
                  <a:srgbClr val="000000"/>
                </a:solidFill>
                <a:latin typeface="Arial"/>
                <a:ea typeface="Arial"/>
                <a:cs typeface="Arial"/>
                <a:sym typeface="Arial"/>
              </a:rPr>
              <a:t>all players </a:t>
            </a:r>
            <a:r>
              <a:rPr b="0" i="0" lang="en-AU" sz="1800" u="none" cap="none" strike="noStrike">
                <a:solidFill>
                  <a:srgbClr val="000000"/>
                </a:solidFill>
                <a:latin typeface="Arial"/>
                <a:ea typeface="Arial"/>
                <a:cs typeface="Arial"/>
                <a:sym typeface="Arial"/>
              </a:rPr>
              <a:t>use the digits to create a 3-digit number of their choice which they write next to the nearest hundred in the table.</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a:t>
            </a:r>
            <a:r>
              <a:rPr b="0" i="0" lang="en-AU" sz="1800" u="none" cap="none" strike="noStrike">
                <a:solidFill>
                  <a:srgbClr val="000000"/>
                </a:solidFill>
                <a:latin typeface="Arial"/>
                <a:ea typeface="Arial"/>
                <a:cs typeface="Arial"/>
                <a:sym typeface="Arial"/>
              </a:rPr>
              <a:t>lay continues until one player has completed all of their table, e.g. after 10 rolls of the dice). If a player can’t place their 3 digit number into their table they miss that go.  </a:t>
            </a:r>
            <a:endParaRPr/>
          </a:p>
          <a:p>
            <a:pPr indent="0" lvl="0" marL="0" marR="0" rtl="0" algn="l">
              <a:lnSpc>
                <a:spcPct val="100000"/>
              </a:lnSpc>
              <a:spcBef>
                <a:spcPts val="1200"/>
              </a:spcBef>
              <a:spcAft>
                <a:spcPts val="0"/>
              </a:spcAft>
              <a:buNone/>
            </a:pPr>
            <a:r>
              <a:rPr b="0" i="1" lang="en-AU" sz="1800" u="sng" cap="none" strike="noStrike">
                <a:solidFill>
                  <a:srgbClr val="000000"/>
                </a:solidFill>
                <a:latin typeface="Arial"/>
                <a:ea typeface="Arial"/>
                <a:cs typeface="Arial"/>
                <a:sym typeface="Arial"/>
              </a:rPr>
              <a:t>Alternative version of a ‘winner’</a:t>
            </a:r>
            <a:endParaRPr/>
          </a:p>
          <a:p>
            <a:pPr indent="-285750" lvl="0" marL="285750" marR="0" rtl="0" algn="l">
              <a:lnSpc>
                <a:spcPct val="100000"/>
              </a:lnSpc>
              <a:spcBef>
                <a:spcPts val="0"/>
              </a:spcBef>
              <a:spcAft>
                <a:spcPts val="0"/>
              </a:spcAft>
              <a:buClr>
                <a:srgbClr val="000000"/>
              </a:buClr>
              <a:buSzPts val="1800"/>
              <a:buFont typeface="Arial"/>
              <a:buChar char="•"/>
            </a:pPr>
            <a:r>
              <a:rPr b="0" i="1" lang="en-AU" sz="1800" u="none" cap="none" strike="noStrike">
                <a:solidFill>
                  <a:srgbClr val="000000"/>
                </a:solidFill>
                <a:latin typeface="Arial"/>
                <a:ea typeface="Arial"/>
                <a:cs typeface="Arial"/>
                <a:sym typeface="Arial"/>
              </a:rPr>
              <a:t>Players work out the differences and find the total. The winner is the person with smallest difference.</a:t>
            </a:r>
            <a:endParaRPr b="0" i="0" sz="1800" u="none" cap="none" strike="noStrike">
              <a:solidFill>
                <a:srgbClr val="000000"/>
              </a:solidFill>
              <a:latin typeface="Arial"/>
              <a:ea typeface="Arial"/>
              <a:cs typeface="Arial"/>
              <a:sym typeface="Arial"/>
            </a:endParaRPr>
          </a:p>
          <a:p>
            <a:pPr indent="-228600" lvl="0" marL="342900" marR="0" rtl="0" algn="l">
              <a:lnSpc>
                <a:spcPct val="100000"/>
              </a:lnSpc>
              <a:spcBef>
                <a:spcPts val="6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1800" u="none" cap="none" strike="noStrike">
              <a:solidFill>
                <a:srgbClr val="000000"/>
              </a:solidFill>
              <a:latin typeface="Arial"/>
              <a:ea typeface="Arial"/>
              <a:cs typeface="Arial"/>
              <a:sym typeface="Arial"/>
            </a:endParaRPr>
          </a:p>
          <a:p>
            <a:pPr indent="-228600" lvl="0" marL="34290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0" name="Google Shape;520;g2087ca425ef_6_1383"/>
          <p:cNvSpPr txBox="1"/>
          <p:nvPr/>
        </p:nvSpPr>
        <p:spPr>
          <a:xfrm>
            <a:off x="5411223" y="6278471"/>
            <a:ext cx="60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p:txBody>
      </p:sp>
      <p:pic>
        <p:nvPicPr>
          <p:cNvPr descr="See the source image" id="521" name="Google Shape;521;g2087ca425ef_6_1383"/>
          <p:cNvPicPr preferRelativeResize="0"/>
          <p:nvPr/>
        </p:nvPicPr>
        <p:blipFill rotWithShape="1">
          <a:blip r:embed="rId3">
            <a:alphaModFix/>
          </a:blip>
          <a:srcRect b="7149" l="50107" r="0" t="0"/>
          <a:stretch/>
        </p:blipFill>
        <p:spPr>
          <a:xfrm>
            <a:off x="10559247" y="1841976"/>
            <a:ext cx="750958" cy="698950"/>
          </a:xfrm>
          <a:prstGeom prst="rect">
            <a:avLst/>
          </a:prstGeom>
          <a:noFill/>
          <a:ln>
            <a:noFill/>
          </a:ln>
        </p:spPr>
      </p:pic>
      <p:sp>
        <p:nvSpPr>
          <p:cNvPr id="522" name="Google Shape;522;g2087ca425ef_6_1383"/>
          <p:cNvSpPr txBox="1"/>
          <p:nvPr/>
        </p:nvSpPr>
        <p:spPr>
          <a:xfrm>
            <a:off x="3048001" y="4297680"/>
            <a:ext cx="11736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2400" u="none" cap="none" strike="noStrike">
                <a:solidFill>
                  <a:srgbClr val="BE0E48"/>
                </a:solidFill>
                <a:latin typeface="Arial"/>
                <a:ea typeface="Arial"/>
                <a:cs typeface="Arial"/>
                <a:sym typeface="Arial"/>
              </a:rPr>
              <a:t>29</a:t>
            </a:r>
            <a:endParaRPr/>
          </a:p>
        </p:txBody>
      </p:sp>
      <p:sp>
        <p:nvSpPr>
          <p:cNvPr id="523" name="Google Shape;523;g2087ca425ef_6_1383"/>
          <p:cNvSpPr txBox="1"/>
          <p:nvPr/>
        </p:nvSpPr>
        <p:spPr>
          <a:xfrm>
            <a:off x="1874520" y="4297680"/>
            <a:ext cx="11736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2400" u="none" cap="none" strike="noStrike">
                <a:solidFill>
                  <a:srgbClr val="BE0E48"/>
                </a:solidFill>
                <a:latin typeface="Arial"/>
                <a:ea typeface="Arial"/>
                <a:cs typeface="Arial"/>
                <a:sym typeface="Arial"/>
              </a:rPr>
              <a:t>671</a:t>
            </a:r>
            <a:endParaRPr/>
          </a:p>
        </p:txBody>
      </p:sp>
      <p:sp>
        <p:nvSpPr>
          <p:cNvPr id="524" name="Google Shape;524;g2087ca425ef_6_1383"/>
          <p:cNvSpPr txBox="1"/>
          <p:nvPr/>
        </p:nvSpPr>
        <p:spPr>
          <a:xfrm>
            <a:off x="1677666" y="2098655"/>
            <a:ext cx="11736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2400" u="none" cap="none" strike="noStrike">
                <a:solidFill>
                  <a:srgbClr val="BE0E48"/>
                </a:solidFill>
                <a:latin typeface="Arial"/>
                <a:ea typeface="Arial"/>
                <a:cs typeface="Arial"/>
                <a:sym typeface="Arial"/>
              </a:rPr>
              <a:t>176</a:t>
            </a:r>
            <a:endParaRPr/>
          </a:p>
        </p:txBody>
      </p:sp>
      <p:sp>
        <p:nvSpPr>
          <p:cNvPr id="525" name="Google Shape;525;g2087ca425ef_6_1383"/>
          <p:cNvSpPr txBox="1"/>
          <p:nvPr/>
        </p:nvSpPr>
        <p:spPr>
          <a:xfrm>
            <a:off x="1851343" y="4759345"/>
            <a:ext cx="11736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2400" u="none" cap="none" strike="noStrike">
                <a:solidFill>
                  <a:srgbClr val="BE0E48"/>
                </a:solidFill>
                <a:latin typeface="Arial"/>
                <a:ea typeface="Arial"/>
                <a:cs typeface="Arial"/>
                <a:sym typeface="Arial"/>
              </a:rPr>
              <a:t>761</a:t>
            </a:r>
            <a:endParaRPr/>
          </a:p>
        </p:txBody>
      </p:sp>
      <p:sp>
        <p:nvSpPr>
          <p:cNvPr id="526" name="Google Shape;526;g2087ca425ef_6_1383"/>
          <p:cNvSpPr txBox="1"/>
          <p:nvPr/>
        </p:nvSpPr>
        <p:spPr>
          <a:xfrm>
            <a:off x="3044773" y="6197358"/>
            <a:ext cx="1446000" cy="4617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0000"/>
                </a:solidFill>
                <a:latin typeface="Arial"/>
                <a:ea typeface="Arial"/>
                <a:cs typeface="Arial"/>
                <a:sym typeface="Arial"/>
              </a:rPr>
              <a:t>Total: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087ca425ef_6_1027"/>
          <p:cNvSpPr txBox="1"/>
          <p:nvPr/>
        </p:nvSpPr>
        <p:spPr>
          <a:xfrm>
            <a:off x="5699504" y="893801"/>
            <a:ext cx="6492600" cy="719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2800" u="none" cap="none" strike="noStrike">
                <a:solidFill>
                  <a:schemeClr val="dk1"/>
                </a:solidFill>
                <a:latin typeface="Arial"/>
                <a:ea typeface="Arial"/>
                <a:cs typeface="Arial"/>
                <a:sym typeface="Arial"/>
              </a:rPr>
              <a:t>Partition Party </a:t>
            </a:r>
            <a:r>
              <a:rPr b="0" i="1" lang="en-AU" sz="2000" u="none" cap="none" strike="noStrike">
                <a:solidFill>
                  <a:schemeClr val="dk1"/>
                </a:solidFill>
                <a:latin typeface="Arial"/>
                <a:ea typeface="Arial"/>
                <a:cs typeface="Arial"/>
                <a:sym typeface="Arial"/>
              </a:rPr>
              <a:t>                             Years 1 to 6</a:t>
            </a:r>
            <a:endParaRPr/>
          </a:p>
          <a:p>
            <a:pPr indent="0" lvl="0" marL="0" marR="0" rtl="0" algn="l">
              <a:lnSpc>
                <a:spcPct val="100000"/>
              </a:lnSpc>
              <a:spcBef>
                <a:spcPts val="0"/>
              </a:spcBef>
              <a:spcAft>
                <a:spcPts val="0"/>
              </a:spcAft>
              <a:buNone/>
            </a:pPr>
            <a:r>
              <a:t/>
            </a:r>
            <a:endParaRPr b="0" i="0" sz="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1" lang="en-AU" sz="1800" u="sng" cap="none" strike="noStrike">
                <a:solidFill>
                  <a:schemeClr val="dk1"/>
                </a:solidFill>
                <a:latin typeface="Arial"/>
                <a:ea typeface="Arial"/>
                <a:cs typeface="Arial"/>
                <a:sym typeface="Arial"/>
              </a:rPr>
              <a:t>Materials</a:t>
            </a:r>
            <a:r>
              <a:rPr b="0" i="0" lang="en-AU" sz="1800" u="none" cap="none" strike="noStrike">
                <a:solidFill>
                  <a:schemeClr val="dk1"/>
                </a:solidFill>
                <a:latin typeface="Arial"/>
                <a:ea typeface="Arial"/>
                <a:cs typeface="Arial"/>
                <a:sym typeface="Arial"/>
              </a:rPr>
              <a:t>: Number grids </a:t>
            </a:r>
            <a:r>
              <a:rPr b="0" i="0" lang="en-AU" sz="1800" u="sng" cap="none" strike="noStrike">
                <a:solidFill>
                  <a:srgbClr val="0070C0"/>
                </a:solidFill>
                <a:latin typeface="Arial"/>
                <a:ea typeface="Arial"/>
                <a:cs typeface="Arial"/>
                <a:sym typeface="Arial"/>
              </a:rPr>
              <a:t>gameboard MM</a:t>
            </a:r>
            <a:r>
              <a:rPr b="0" i="0" lang="en-AU" sz="1800" u="none" cap="none" strike="noStrike">
                <a:solidFill>
                  <a:schemeClr val="dk1"/>
                </a:solidFill>
                <a:latin typeface="Arial"/>
                <a:ea typeface="Arial"/>
                <a:cs typeface="Arial"/>
                <a:sym typeface="Arial"/>
              </a:rPr>
              <a:t>, translucent counters, 10 sided dice (or playing cards) beads, ten frames, </a:t>
            </a:r>
            <a:endParaRPr/>
          </a:p>
          <a:p>
            <a:pPr indent="0" lvl="0" marL="0" marR="0" rtl="0" algn="l">
              <a:lnSpc>
                <a:spcPct val="100000"/>
              </a:lnSpc>
              <a:spcBef>
                <a:spcPts val="0"/>
              </a:spcBef>
              <a:spcAft>
                <a:spcPts val="0"/>
              </a:spcAft>
              <a:buNone/>
            </a:pPr>
            <a:r>
              <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AU" sz="1800" u="sng" cap="none" strike="noStrike">
                <a:solidFill>
                  <a:schemeClr val="dk1"/>
                </a:solidFill>
                <a:latin typeface="Arial"/>
                <a:ea typeface="Arial"/>
                <a:cs typeface="Arial"/>
                <a:sym typeface="Arial"/>
              </a:rPr>
              <a:t>Maths concepts</a:t>
            </a:r>
            <a:r>
              <a:rPr b="0" i="1" lang="en-AU" sz="1800" u="sng" cap="none" strike="noStrike">
                <a:solidFill>
                  <a:schemeClr val="dk1"/>
                </a:solidFill>
                <a:latin typeface="Arial"/>
                <a:ea typeface="Arial"/>
                <a:cs typeface="Arial"/>
                <a:sym typeface="Arial"/>
              </a:rPr>
              <a:t>:</a:t>
            </a:r>
            <a:r>
              <a:rPr b="0" i="1" lang="en-AU" sz="1800" u="none" cap="none" strike="noStrike">
                <a:solidFill>
                  <a:schemeClr val="dk1"/>
                </a:solidFill>
                <a:latin typeface="Arial"/>
                <a:ea typeface="Arial"/>
                <a:cs typeface="Arial"/>
                <a:sym typeface="Arial"/>
              </a:rPr>
              <a:t> Number facts and partitioning</a:t>
            </a:r>
            <a:endParaRPr b="0" i="1" sz="1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AU" sz="1800" u="sng" cap="none" strike="noStrike">
                <a:solidFill>
                  <a:schemeClr val="dk1"/>
                </a:solidFill>
                <a:latin typeface="Arial"/>
                <a:ea typeface="Arial"/>
                <a:cs typeface="Arial"/>
                <a:sym typeface="Arial"/>
              </a:rPr>
              <a:t>Aim:</a:t>
            </a:r>
            <a:r>
              <a:rPr b="0" i="1"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B</a:t>
            </a:r>
            <a:r>
              <a:rPr b="0" i="1" lang="en-AU" sz="1800" u="none" cap="none" strike="noStrike">
                <a:solidFill>
                  <a:schemeClr val="dk1"/>
                </a:solidFill>
                <a:latin typeface="Arial"/>
                <a:ea typeface="Arial"/>
                <a:cs typeface="Arial"/>
                <a:sym typeface="Arial"/>
              </a:rPr>
              <a:t>e the first player to get ..... 5 counters in a row</a:t>
            </a:r>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rgbClr val="000000"/>
              </a:buClr>
              <a:buSzPts val="1800"/>
              <a:buFont typeface="Arial"/>
              <a:buAutoNum type="arabicPeriod"/>
            </a:pPr>
            <a:r>
              <a:rPr b="0" i="1" lang="en-AU" sz="1800" u="none" cap="none" strike="noStrike">
                <a:solidFill>
                  <a:schemeClr val="dk1"/>
                </a:solidFill>
                <a:latin typeface="Arial"/>
                <a:ea typeface="Arial"/>
                <a:cs typeface="Arial"/>
                <a:sym typeface="Arial"/>
              </a:rPr>
              <a:t>Player A rolls a 10 sided dice and decides how to partition it eg </a:t>
            </a:r>
            <a:r>
              <a:rPr b="1" i="1" lang="en-AU" sz="1800" u="none" cap="none" strike="noStrike">
                <a:solidFill>
                  <a:srgbClr val="0070C0"/>
                </a:solidFill>
                <a:latin typeface="Arial"/>
                <a:ea typeface="Arial"/>
                <a:cs typeface="Arial"/>
                <a:sym typeface="Arial"/>
              </a:rPr>
              <a:t>8</a:t>
            </a:r>
            <a:r>
              <a:rPr b="0" i="1" lang="en-AU" sz="1800" u="none" cap="none" strike="noStrike">
                <a:solidFill>
                  <a:schemeClr val="dk1"/>
                </a:solidFill>
                <a:latin typeface="Arial"/>
                <a:ea typeface="Arial"/>
                <a:cs typeface="Arial"/>
                <a:sym typeface="Arial"/>
              </a:rPr>
              <a:t> could be partitioned as </a:t>
            </a:r>
            <a:r>
              <a:rPr b="1" i="0" lang="en-AU" sz="1800" u="none" cap="none" strike="noStrike">
                <a:solidFill>
                  <a:srgbClr val="000000"/>
                </a:solidFill>
                <a:latin typeface="Arial"/>
                <a:ea typeface="Arial"/>
                <a:cs typeface="Arial"/>
                <a:sym typeface="Arial"/>
              </a:rPr>
              <a:t>4 + 4 </a:t>
            </a:r>
            <a:r>
              <a:rPr b="0" i="0" lang="en-AU" sz="1800" u="none" cap="none" strike="noStrike">
                <a:solidFill>
                  <a:srgbClr val="000000"/>
                </a:solidFill>
                <a:latin typeface="Arial"/>
                <a:ea typeface="Arial"/>
                <a:cs typeface="Arial"/>
                <a:sym typeface="Arial"/>
              </a:rPr>
              <a:t>or</a:t>
            </a:r>
            <a:r>
              <a:rPr b="0" i="0" lang="en-AU" sz="1800" u="none" cap="none" strike="noStrike">
                <a:solidFill>
                  <a:srgbClr val="0070C0"/>
                </a:solidFill>
                <a:latin typeface="Arial"/>
                <a:ea typeface="Arial"/>
                <a:cs typeface="Arial"/>
                <a:sym typeface="Arial"/>
              </a:rPr>
              <a:t> </a:t>
            </a:r>
            <a:r>
              <a:rPr b="1" i="0" lang="en-AU" sz="1800" u="none" cap="none" strike="noStrike">
                <a:solidFill>
                  <a:srgbClr val="0070C0"/>
                </a:solidFill>
                <a:latin typeface="Arial"/>
                <a:ea typeface="Arial"/>
                <a:cs typeface="Arial"/>
                <a:sym typeface="Arial"/>
              </a:rPr>
              <a:t>3 + 2 + 3 </a:t>
            </a:r>
            <a:r>
              <a:rPr b="0" i="0" lang="en-AU" sz="1800" u="none" cap="none" strike="noStrike">
                <a:solidFill>
                  <a:srgbClr val="000000"/>
                </a:solidFill>
                <a:latin typeface="Arial"/>
                <a:ea typeface="Arial"/>
                <a:cs typeface="Arial"/>
                <a:sym typeface="Arial"/>
              </a:rPr>
              <a:t>or </a:t>
            </a:r>
            <a:r>
              <a:rPr b="1" i="0" lang="en-AU" sz="1800" u="none" cap="none" strike="noStrike">
                <a:solidFill>
                  <a:srgbClr val="000000"/>
                </a:solidFill>
                <a:latin typeface="Arial"/>
                <a:ea typeface="Arial"/>
                <a:cs typeface="Arial"/>
                <a:sym typeface="Arial"/>
              </a:rPr>
              <a:t>7 + 1 </a:t>
            </a:r>
            <a:r>
              <a:rPr b="0" i="0" lang="en-AU" sz="1800" u="none" cap="none" strike="noStrike">
                <a:solidFill>
                  <a:srgbClr val="000000"/>
                </a:solidFill>
                <a:latin typeface="Arial"/>
                <a:ea typeface="Arial"/>
                <a:cs typeface="Arial"/>
                <a:sym typeface="Arial"/>
              </a:rPr>
              <a:t>etc</a:t>
            </a:r>
            <a:endParaRPr/>
          </a:p>
          <a:p>
            <a:pPr indent="-342900" lvl="0" marL="342900" marR="0" rtl="0" algn="l">
              <a:lnSpc>
                <a:spcPct val="100000"/>
              </a:lnSpc>
              <a:spcBef>
                <a:spcPts val="10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They place counters on the board to show this.</a:t>
            </a:r>
            <a:endParaRPr/>
          </a:p>
          <a:p>
            <a:pPr indent="-342900" lvl="0" marL="342900" marR="0" rtl="0" algn="l">
              <a:lnSpc>
                <a:spcPct val="100000"/>
              </a:lnSpc>
              <a:spcBef>
                <a:spcPts val="10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Player B checks to justify this</a:t>
            </a:r>
            <a:endParaRPr/>
          </a:p>
          <a:p>
            <a:pPr indent="-342900" lvl="0" marL="342900" marR="0" rtl="0" algn="l">
              <a:lnSpc>
                <a:spcPct val="100000"/>
              </a:lnSpc>
              <a:spcBef>
                <a:spcPts val="10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Player B rolls the dice and has their go. E.g. </a:t>
            </a:r>
            <a:r>
              <a:rPr b="1" i="0" lang="en-AU" sz="1800" u="none" cap="none" strike="noStrike">
                <a:solidFill>
                  <a:srgbClr val="FF0000"/>
                </a:solidFill>
                <a:latin typeface="Arial"/>
                <a:ea typeface="Arial"/>
                <a:cs typeface="Arial"/>
                <a:sym typeface="Arial"/>
              </a:rPr>
              <a:t>7</a:t>
            </a:r>
            <a:r>
              <a:rPr b="0" i="0" lang="en-AU" sz="1800" u="none" cap="none" strike="noStrike">
                <a:solidFill>
                  <a:srgbClr val="000000"/>
                </a:solidFill>
                <a:latin typeface="Arial"/>
                <a:ea typeface="Arial"/>
                <a:cs typeface="Arial"/>
                <a:sym typeface="Arial"/>
              </a:rPr>
              <a:t> = </a:t>
            </a:r>
            <a:r>
              <a:rPr b="1" i="0" lang="en-AU" sz="1800" u="none" cap="none" strike="noStrike">
                <a:solidFill>
                  <a:srgbClr val="FF0000"/>
                </a:solidFill>
                <a:latin typeface="Arial"/>
                <a:ea typeface="Arial"/>
                <a:cs typeface="Arial"/>
                <a:sym typeface="Arial"/>
              </a:rPr>
              <a:t>3 + 3 + 1</a:t>
            </a:r>
            <a:endParaRPr/>
          </a:p>
          <a:p>
            <a:pPr indent="-342900" lvl="0" marL="342900" marR="0" rtl="0" algn="l">
              <a:lnSpc>
                <a:spcPct val="100000"/>
              </a:lnSpc>
              <a:spcBef>
                <a:spcPts val="1000"/>
              </a:spcBef>
              <a:spcAft>
                <a:spcPts val="0"/>
              </a:spcAft>
              <a:buClr>
                <a:srgbClr val="000000"/>
              </a:buClr>
              <a:buSzPts val="1800"/>
              <a:buFont typeface="Arial"/>
              <a:buAutoNum type="arabicPeriod"/>
            </a:pPr>
            <a:r>
              <a:rPr b="0" i="0" lang="en-AU" sz="1800" u="none" cap="none" strike="noStrike">
                <a:solidFill>
                  <a:schemeClr val="dk1"/>
                </a:solidFill>
                <a:latin typeface="Arial"/>
                <a:ea typeface="Arial"/>
                <a:cs typeface="Arial"/>
                <a:sym typeface="Arial"/>
              </a:rPr>
              <a:t>Keep going until a player has 5 in a row</a:t>
            </a:r>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a:p>
            <a:pPr indent="0" lvl="0" marL="0" marR="0" rtl="0" algn="l">
              <a:lnSpc>
                <a:spcPct val="100000"/>
              </a:lnSpc>
              <a:spcBef>
                <a:spcPts val="0"/>
              </a:spcBef>
              <a:spcAft>
                <a:spcPts val="0"/>
              </a:spcAft>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id="151" name="Google Shape;151;g2087ca425ef_6_1027"/>
          <p:cNvPicPr preferRelativeResize="0"/>
          <p:nvPr/>
        </p:nvPicPr>
        <p:blipFill rotWithShape="1">
          <a:blip r:embed="rId3">
            <a:alphaModFix/>
          </a:blip>
          <a:srcRect b="0" l="0" r="0" t="0"/>
          <a:stretch/>
        </p:blipFill>
        <p:spPr>
          <a:xfrm>
            <a:off x="121164" y="1031001"/>
            <a:ext cx="5494631" cy="3649509"/>
          </a:xfrm>
          <a:prstGeom prst="rect">
            <a:avLst/>
          </a:prstGeom>
          <a:noFill/>
          <a:ln>
            <a:noFill/>
          </a:ln>
        </p:spPr>
      </p:pic>
      <p:sp>
        <p:nvSpPr>
          <p:cNvPr id="152" name="Google Shape;152;g2087ca425ef_6_1027"/>
          <p:cNvSpPr/>
          <p:nvPr/>
        </p:nvSpPr>
        <p:spPr>
          <a:xfrm>
            <a:off x="3943461" y="1848066"/>
            <a:ext cx="332700" cy="311700"/>
          </a:xfrm>
          <a:prstGeom prst="ellipse">
            <a:avLst/>
          </a:prstGeom>
          <a:solidFill>
            <a:srgbClr val="00B0F0">
              <a:alpha val="54900"/>
            </a:srgbClr>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3" name="Google Shape;153;g2087ca425ef_6_1027"/>
          <p:cNvSpPr/>
          <p:nvPr/>
        </p:nvSpPr>
        <p:spPr>
          <a:xfrm>
            <a:off x="4375308" y="1846761"/>
            <a:ext cx="332700" cy="311700"/>
          </a:xfrm>
          <a:prstGeom prst="ellipse">
            <a:avLst/>
          </a:prstGeom>
          <a:solidFill>
            <a:srgbClr val="00B0F0">
              <a:alpha val="54900"/>
            </a:srgbClr>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4" name="Google Shape;154;g2087ca425ef_6_1027"/>
          <p:cNvSpPr/>
          <p:nvPr/>
        </p:nvSpPr>
        <p:spPr>
          <a:xfrm>
            <a:off x="4356263" y="1035042"/>
            <a:ext cx="332700" cy="311700"/>
          </a:xfrm>
          <a:prstGeom prst="ellipse">
            <a:avLst/>
          </a:prstGeom>
          <a:solidFill>
            <a:srgbClr val="00B0F0">
              <a:alpha val="54900"/>
            </a:srgbClr>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5" name="Google Shape;155;g2087ca425ef_6_1027"/>
          <p:cNvSpPr/>
          <p:nvPr/>
        </p:nvSpPr>
        <p:spPr>
          <a:xfrm>
            <a:off x="1498521" y="1846761"/>
            <a:ext cx="332700" cy="311700"/>
          </a:xfrm>
          <a:prstGeom prst="ellipse">
            <a:avLst/>
          </a:prstGeom>
          <a:solidFill>
            <a:srgbClr val="FF0000">
              <a:alpha val="54900"/>
            </a:srgbClr>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6" name="Google Shape;156;g2087ca425ef_6_1027"/>
          <p:cNvSpPr/>
          <p:nvPr/>
        </p:nvSpPr>
        <p:spPr>
          <a:xfrm>
            <a:off x="1914908" y="1849183"/>
            <a:ext cx="332700" cy="311700"/>
          </a:xfrm>
          <a:prstGeom prst="ellipse">
            <a:avLst/>
          </a:prstGeom>
          <a:solidFill>
            <a:srgbClr val="FF0000">
              <a:alpha val="54900"/>
            </a:srgbClr>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7" name="Google Shape;157;g2087ca425ef_6_1027"/>
          <p:cNvSpPr/>
          <p:nvPr/>
        </p:nvSpPr>
        <p:spPr>
          <a:xfrm>
            <a:off x="1074185" y="1849184"/>
            <a:ext cx="332700" cy="311700"/>
          </a:xfrm>
          <a:prstGeom prst="ellipse">
            <a:avLst/>
          </a:prstGeom>
          <a:solidFill>
            <a:srgbClr val="FF0000">
              <a:alpha val="54900"/>
            </a:srgbClr>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8" name="Google Shape;158;g2087ca425ef_6_1027"/>
          <p:cNvSpPr/>
          <p:nvPr/>
        </p:nvSpPr>
        <p:spPr>
          <a:xfrm>
            <a:off x="2782190" y="3815934"/>
            <a:ext cx="332700" cy="311700"/>
          </a:xfrm>
          <a:prstGeom prst="ellipse">
            <a:avLst/>
          </a:prstGeom>
          <a:solidFill>
            <a:srgbClr val="FFC000">
              <a:alpha val="54900"/>
            </a:srgbClr>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9" name="Google Shape;159;g2087ca425ef_6_1027"/>
          <p:cNvSpPr/>
          <p:nvPr/>
        </p:nvSpPr>
        <p:spPr>
          <a:xfrm>
            <a:off x="2342796" y="3815075"/>
            <a:ext cx="332700" cy="311700"/>
          </a:xfrm>
          <a:prstGeom prst="ellipse">
            <a:avLst/>
          </a:prstGeom>
          <a:solidFill>
            <a:srgbClr val="FFC000">
              <a:alpha val="54900"/>
            </a:srgbClr>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0" name="Google Shape;160;g2087ca425ef_6_1027"/>
          <p:cNvSpPr/>
          <p:nvPr/>
        </p:nvSpPr>
        <p:spPr>
          <a:xfrm>
            <a:off x="1924143" y="3845072"/>
            <a:ext cx="332700" cy="311700"/>
          </a:xfrm>
          <a:prstGeom prst="ellipse">
            <a:avLst/>
          </a:prstGeom>
          <a:solidFill>
            <a:srgbClr val="FFC000">
              <a:alpha val="54900"/>
            </a:srgbClr>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61" name="Google Shape;161;g2087ca425ef_6_1027"/>
          <p:cNvPicPr preferRelativeResize="0"/>
          <p:nvPr/>
        </p:nvPicPr>
        <p:blipFill rotWithShape="1">
          <a:blip r:embed="rId4">
            <a:alphaModFix/>
          </a:blip>
          <a:srcRect b="0" l="0" r="0" t="0"/>
          <a:stretch/>
        </p:blipFill>
        <p:spPr>
          <a:xfrm>
            <a:off x="2750162" y="4759269"/>
            <a:ext cx="2572922" cy="1466928"/>
          </a:xfrm>
          <a:prstGeom prst="rect">
            <a:avLst/>
          </a:prstGeom>
          <a:noFill/>
          <a:ln cap="flat" cmpd="sng" w="19050">
            <a:solidFill>
              <a:schemeClr val="accent6"/>
            </a:solidFill>
            <a:prstDash val="solid"/>
            <a:miter lim="800000"/>
            <a:headEnd len="sm" w="sm" type="none"/>
            <a:tailEnd len="sm" w="sm" type="none"/>
          </a:ln>
        </p:spPr>
      </p:pic>
      <p:pic>
        <p:nvPicPr>
          <p:cNvPr descr="A group of people sitting on the floor writing on paper&#10;&#10;Description automatically generated with low confidence" id="162" name="Google Shape;162;g2087ca425ef_6_1027"/>
          <p:cNvPicPr preferRelativeResize="0"/>
          <p:nvPr/>
        </p:nvPicPr>
        <p:blipFill rotWithShape="1">
          <a:blip r:embed="rId5">
            <a:alphaModFix/>
          </a:blip>
          <a:srcRect b="0" l="0" r="0" t="0"/>
          <a:stretch/>
        </p:blipFill>
        <p:spPr>
          <a:xfrm>
            <a:off x="281879" y="4677658"/>
            <a:ext cx="2175575" cy="1548540"/>
          </a:xfrm>
          <a:prstGeom prst="rect">
            <a:avLst/>
          </a:prstGeom>
          <a:noFill/>
          <a:ln>
            <a:noFill/>
          </a:ln>
        </p:spPr>
      </p:pic>
      <p:pic>
        <p:nvPicPr>
          <p:cNvPr id="163" name="Google Shape;163;g2087ca425ef_6_1027"/>
          <p:cNvPicPr preferRelativeResize="0"/>
          <p:nvPr/>
        </p:nvPicPr>
        <p:blipFill rotWithShape="1">
          <a:blip r:embed="rId6">
            <a:alphaModFix/>
          </a:blip>
          <a:srcRect b="0" l="0" r="0" t="0"/>
          <a:stretch/>
        </p:blipFill>
        <p:spPr>
          <a:xfrm>
            <a:off x="11044246" y="2158453"/>
            <a:ext cx="605490" cy="5576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2087ca425ef_16_0"/>
          <p:cNvSpPr txBox="1"/>
          <p:nvPr/>
        </p:nvSpPr>
        <p:spPr>
          <a:xfrm>
            <a:off x="5411223" y="849000"/>
            <a:ext cx="6780900" cy="5223000"/>
          </a:xfrm>
          <a:prstGeom prst="rect">
            <a:avLst/>
          </a:prstGeom>
          <a:blipFill rotWithShape="1">
            <a:blip r:embed="rId3">
              <a:alphaModFix/>
            </a:blip>
            <a:stretch>
              <a:fillRect b="0" l="-1889" r="-179" t="-116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1400" u="none" cap="none" strike="noStrike">
                <a:latin typeface="Arial"/>
                <a:ea typeface="Arial"/>
                <a:cs typeface="Arial"/>
                <a:sym typeface="Arial"/>
              </a:rPr>
              <a:t> </a:t>
            </a:r>
            <a:endParaRPr/>
          </a:p>
        </p:txBody>
      </p:sp>
      <p:sp>
        <p:nvSpPr>
          <p:cNvPr id="533" name="Google Shape;533;g2087ca425ef_16_0"/>
          <p:cNvSpPr txBox="1"/>
          <p:nvPr/>
        </p:nvSpPr>
        <p:spPr>
          <a:xfrm>
            <a:off x="5411223" y="6009000"/>
            <a:ext cx="60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p:txBody>
      </p:sp>
      <p:sp>
        <p:nvSpPr>
          <p:cNvPr id="534" name="Google Shape;534;g2087ca425ef_16_0"/>
          <p:cNvSpPr/>
          <p:nvPr/>
        </p:nvSpPr>
        <p:spPr>
          <a:xfrm>
            <a:off x="3062818" y="917608"/>
            <a:ext cx="1607100" cy="520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aphicFrame>
        <p:nvGraphicFramePr>
          <p:cNvPr id="535" name="Google Shape;535;g2087ca425ef_16_0"/>
          <p:cNvGraphicFramePr/>
          <p:nvPr/>
        </p:nvGraphicFramePr>
        <p:xfrm>
          <a:off x="204986" y="917608"/>
          <a:ext cx="3000000" cy="3000000"/>
        </p:xfrm>
        <a:graphic>
          <a:graphicData uri="http://schemas.openxmlformats.org/drawingml/2006/table">
            <a:tbl>
              <a:tblPr>
                <a:noFill/>
                <a:tableStyleId>{210DA10C-0939-41C3-A177-8E62C2515D8E}</a:tableStyleId>
              </a:tblPr>
              <a:tblGrid>
                <a:gridCol w="505775"/>
                <a:gridCol w="504050"/>
                <a:gridCol w="504050"/>
                <a:gridCol w="504050"/>
                <a:gridCol w="505775"/>
                <a:gridCol w="504050"/>
                <a:gridCol w="505775"/>
                <a:gridCol w="502300"/>
                <a:gridCol w="505775"/>
                <a:gridCol w="504050"/>
              </a:tblGrid>
              <a:tr h="1306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29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39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49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59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69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79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89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99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0125">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AU" sz="1200" u="none" cap="none" strike="noStrike">
                          <a:solidFill>
                            <a:schemeClr val="dk1"/>
                          </a:solidFill>
                          <a:latin typeface="Arial"/>
                          <a:ea typeface="Arial"/>
                          <a:cs typeface="Arial"/>
                          <a:sym typeface="Arial"/>
                        </a:rPr>
                        <a:t>109</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bl>
          </a:graphicData>
        </a:graphic>
      </p:graphicFrame>
      <p:pic>
        <p:nvPicPr>
          <p:cNvPr descr="Text&#10;&#10;Description automatically generated" id="536" name="Google Shape;536;g2087ca425ef_16_0"/>
          <p:cNvPicPr preferRelativeResize="0"/>
          <p:nvPr/>
        </p:nvPicPr>
        <p:blipFill rotWithShape="1">
          <a:blip r:embed="rId4">
            <a:alphaModFix/>
          </a:blip>
          <a:srcRect b="0" l="0" r="0" t="0"/>
          <a:stretch/>
        </p:blipFill>
        <p:spPr>
          <a:xfrm>
            <a:off x="866184" y="3830219"/>
            <a:ext cx="3975303" cy="2862024"/>
          </a:xfrm>
          <a:prstGeom prst="rect">
            <a:avLst/>
          </a:prstGeom>
          <a:solidFill>
            <a:schemeClr val="accent6"/>
          </a:solidFill>
          <a:ln cap="flat" cmpd="sng" w="19050">
            <a:solidFill>
              <a:schemeClr val="accent6"/>
            </a:solidFill>
            <a:prstDash val="solid"/>
            <a:round/>
            <a:headEnd len="sm" w="sm" type="none"/>
            <a:tailEnd len="sm" w="sm" type="none"/>
          </a:ln>
        </p:spPr>
      </p:pic>
      <p:sp>
        <p:nvSpPr>
          <p:cNvPr id="537" name="Google Shape;537;g2087ca425ef_16_0"/>
          <p:cNvSpPr/>
          <p:nvPr/>
        </p:nvSpPr>
        <p:spPr>
          <a:xfrm>
            <a:off x="4841487" y="2719162"/>
            <a:ext cx="293400" cy="288900"/>
          </a:xfrm>
          <a:prstGeom prst="ellipse">
            <a:avLst/>
          </a:prstGeom>
          <a:solidFill>
            <a:srgbClr val="00B0F0">
              <a:alpha val="54900"/>
            </a:srgbClr>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8" name="Google Shape;538;g2087ca425ef_16_0"/>
          <p:cNvSpPr/>
          <p:nvPr/>
        </p:nvSpPr>
        <p:spPr>
          <a:xfrm>
            <a:off x="311648" y="3513502"/>
            <a:ext cx="293400" cy="288900"/>
          </a:xfrm>
          <a:prstGeom prst="ellipse">
            <a:avLst/>
          </a:prstGeom>
          <a:solidFill>
            <a:srgbClr val="00B0F0">
              <a:alpha val="54900"/>
            </a:srgbClr>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 name="Google Shape;539;g2087ca425ef_16_0"/>
          <p:cNvSpPr/>
          <p:nvPr/>
        </p:nvSpPr>
        <p:spPr>
          <a:xfrm>
            <a:off x="4309945" y="1526505"/>
            <a:ext cx="293400" cy="288900"/>
          </a:xfrm>
          <a:prstGeom prst="ellipse">
            <a:avLst/>
          </a:prstGeom>
          <a:solidFill>
            <a:srgbClr val="00B0F0">
              <a:alpha val="54900"/>
            </a:srgbClr>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0" name="Google Shape;540;g2087ca425ef_16_0"/>
          <p:cNvSpPr/>
          <p:nvPr/>
        </p:nvSpPr>
        <p:spPr>
          <a:xfrm>
            <a:off x="311647" y="2071047"/>
            <a:ext cx="293400" cy="288900"/>
          </a:xfrm>
          <a:prstGeom prst="ellipse">
            <a:avLst/>
          </a:prstGeom>
          <a:solidFill>
            <a:srgbClr val="00B0F0">
              <a:alpha val="54900"/>
            </a:srgbClr>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1" name="Google Shape;541;g2087ca425ef_16_0"/>
          <p:cNvSpPr/>
          <p:nvPr/>
        </p:nvSpPr>
        <p:spPr>
          <a:xfrm>
            <a:off x="1828973" y="1237489"/>
            <a:ext cx="293400" cy="288900"/>
          </a:xfrm>
          <a:prstGeom prst="ellipse">
            <a:avLst/>
          </a:prstGeom>
          <a:solidFill>
            <a:srgbClr val="00B0F0">
              <a:alpha val="54900"/>
            </a:srgbClr>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2" name="Google Shape;542;g2087ca425ef_16_0"/>
          <p:cNvSpPr/>
          <p:nvPr/>
        </p:nvSpPr>
        <p:spPr>
          <a:xfrm>
            <a:off x="3802278" y="2705465"/>
            <a:ext cx="293400" cy="288900"/>
          </a:xfrm>
          <a:prstGeom prst="ellipse">
            <a:avLst/>
          </a:prstGeom>
          <a:solidFill>
            <a:srgbClr val="00B0F0">
              <a:alpha val="54900"/>
            </a:srgbClr>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2087ca425ef_16_15"/>
          <p:cNvSpPr txBox="1"/>
          <p:nvPr/>
        </p:nvSpPr>
        <p:spPr>
          <a:xfrm>
            <a:off x="5411223" y="849000"/>
            <a:ext cx="6780900" cy="480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Montserrat"/>
                <a:ea typeface="Montserrat"/>
                <a:cs typeface="Montserrat"/>
                <a:sym typeface="Montserrat"/>
              </a:rPr>
              <a:t>100 or Bust                              </a:t>
            </a:r>
            <a:r>
              <a:rPr b="0" i="0" lang="en-AU" sz="2000" u="none" cap="none" strike="noStrike">
                <a:solidFill>
                  <a:srgbClr val="000000"/>
                </a:solidFill>
                <a:latin typeface="Montserrat"/>
                <a:ea typeface="Montserrat"/>
                <a:cs typeface="Montserrat"/>
                <a:sym typeface="Montserrat"/>
              </a:rPr>
              <a:t>Year 1-8 1-8</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Montserrat"/>
                <a:ea typeface="Montserrat"/>
                <a:cs typeface="Montserrat"/>
                <a:sym typeface="Montserrat"/>
              </a:rPr>
              <a:t>Materials :</a:t>
            </a:r>
            <a:r>
              <a:rPr b="0" i="0" lang="en-AU" sz="1800" u="none" cap="none" strike="noStrike">
                <a:solidFill>
                  <a:schemeClr val="accent6"/>
                </a:solidFill>
                <a:latin typeface="Montserrat"/>
                <a:ea typeface="Montserrat"/>
                <a:cs typeface="Montserrat"/>
                <a:sym typeface="Montserrat"/>
              </a:rPr>
              <a:t>6 or 10 sided dice, scrap paper/whiteboards</a:t>
            </a:r>
            <a:endParaRPr b="0" i="0"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1200"/>
              </a:spcBef>
              <a:spcAft>
                <a:spcPts val="0"/>
              </a:spcAft>
              <a:buNone/>
            </a:pPr>
            <a:r>
              <a:rPr b="1" i="0" lang="en-AU" sz="1800" u="sng" cap="none" strike="noStrike">
                <a:solidFill>
                  <a:schemeClr val="dk1"/>
                </a:solidFill>
                <a:latin typeface="Montserrat"/>
                <a:ea typeface="Montserrat"/>
                <a:cs typeface="Montserrat"/>
                <a:sym typeface="Montserrat"/>
              </a:rPr>
              <a:t>Maths Concepts</a:t>
            </a:r>
            <a:r>
              <a:rPr b="1" i="0" lang="en-AU" sz="1800" u="none" cap="none" strike="noStrike">
                <a:solidFill>
                  <a:schemeClr val="dk1"/>
                </a:solidFill>
                <a:latin typeface="Montserrat"/>
                <a:ea typeface="Montserrat"/>
                <a:cs typeface="Montserrat"/>
                <a:sym typeface="Montserrat"/>
              </a:rPr>
              <a:t>: </a:t>
            </a:r>
            <a:r>
              <a:rPr lang="en-AU" sz="1800">
                <a:solidFill>
                  <a:schemeClr val="dk1"/>
                </a:solidFill>
                <a:latin typeface="Montserrat"/>
                <a:ea typeface="Montserrat"/>
                <a:cs typeface="Montserrat"/>
                <a:sym typeface="Montserrat"/>
              </a:rPr>
              <a:t>Place Value, Addition</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Montserrat"/>
                <a:ea typeface="Montserrat"/>
                <a:cs typeface="Montserrat"/>
                <a:sym typeface="Montserrat"/>
              </a:rPr>
              <a:t>Aim</a:t>
            </a:r>
            <a:r>
              <a:rPr b="0" i="0" lang="en-AU" sz="1800" u="none" cap="none" strike="noStrike">
                <a:solidFill>
                  <a:schemeClr val="dk1"/>
                </a:solidFill>
                <a:latin typeface="Montserrat"/>
                <a:ea typeface="Montserrat"/>
                <a:cs typeface="Montserrat"/>
                <a:sym typeface="Montserrat"/>
              </a:rPr>
              <a:t>: Get the closest to or exactly 100 without going over</a:t>
            </a:r>
            <a:endParaRPr/>
          </a:p>
          <a:p>
            <a:pPr indent="0" lvl="0" marL="0" marR="0" rtl="0" algn="l">
              <a:lnSpc>
                <a:spcPct val="100000"/>
              </a:lnSpc>
              <a:spcBef>
                <a:spcPts val="1200"/>
              </a:spcBef>
              <a:spcAft>
                <a:spcPts val="0"/>
              </a:spcAft>
              <a:buNone/>
            </a:pPr>
            <a:r>
              <a:t/>
            </a:r>
            <a:endParaRPr b="0" i="0" sz="400" u="none" cap="none" strike="noStrike">
              <a:solidFill>
                <a:schemeClr val="dk1"/>
              </a:solidFill>
              <a:latin typeface="Montserrat"/>
              <a:ea typeface="Montserrat"/>
              <a:cs typeface="Montserrat"/>
              <a:sym typeface="Montserrat"/>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n-AU" sz="2000" u="none" cap="none" strike="noStrike">
                <a:solidFill>
                  <a:schemeClr val="accent6"/>
                </a:solidFill>
                <a:latin typeface="Montserrat"/>
                <a:ea typeface="Montserrat"/>
                <a:cs typeface="Montserrat"/>
                <a:sym typeface="Montserrat"/>
              </a:rPr>
              <a:t>Draw a table with 7 empty rows</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n-AU" sz="2000" u="none" cap="none" strike="noStrike">
                <a:solidFill>
                  <a:schemeClr val="accent6"/>
                </a:solidFill>
                <a:latin typeface="Montserrat"/>
                <a:ea typeface="Montserrat"/>
                <a:cs typeface="Montserrat"/>
                <a:sym typeface="Montserrat"/>
              </a:rPr>
              <a:t>Players take turns to roll the dice and decide what value the digit is and enter it into a row, e.g. 5 could be written as 50 or 5</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n-AU" sz="2000" u="none" cap="none" strike="noStrike">
                <a:solidFill>
                  <a:schemeClr val="accent6"/>
                </a:solidFill>
                <a:latin typeface="Montserrat"/>
                <a:ea typeface="Montserrat"/>
                <a:cs typeface="Montserrat"/>
                <a:sym typeface="Montserrat"/>
              </a:rPr>
              <a:t>Try and keep a running total of your total score in your head after each roll</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n-AU" sz="2000" u="none" cap="none" strike="noStrike">
                <a:solidFill>
                  <a:schemeClr val="accent6"/>
                </a:solidFill>
                <a:latin typeface="Montserrat"/>
                <a:ea typeface="Montserrat"/>
                <a:cs typeface="Montserrat"/>
                <a:sym typeface="Montserrat"/>
              </a:rPr>
              <a:t>After 7 rolls each, players total their score – the player who got closest to 100 without going over wins. </a:t>
            </a:r>
            <a:endParaRPr/>
          </a:p>
        </p:txBody>
      </p:sp>
      <p:sp>
        <p:nvSpPr>
          <p:cNvPr id="549" name="Google Shape;549;g2087ca425ef_16_15"/>
          <p:cNvSpPr txBox="1"/>
          <p:nvPr/>
        </p:nvSpPr>
        <p:spPr>
          <a:xfrm>
            <a:off x="5459546" y="5571102"/>
            <a:ext cx="60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a:p>
        </p:txBody>
      </p:sp>
      <p:pic>
        <p:nvPicPr>
          <p:cNvPr descr="A person posing for the camera&#10;&#10;Description automatically generated with medium confidence" id="550" name="Google Shape;550;g2087ca425ef_16_15"/>
          <p:cNvPicPr preferRelativeResize="0"/>
          <p:nvPr/>
        </p:nvPicPr>
        <p:blipFill rotWithShape="1">
          <a:blip r:embed="rId3">
            <a:alphaModFix/>
          </a:blip>
          <a:srcRect b="0" l="0" r="0" t="0"/>
          <a:stretch/>
        </p:blipFill>
        <p:spPr>
          <a:xfrm>
            <a:off x="4128748" y="1006758"/>
            <a:ext cx="1300519" cy="1683024"/>
          </a:xfrm>
          <a:prstGeom prst="rect">
            <a:avLst/>
          </a:prstGeom>
          <a:noFill/>
          <a:ln>
            <a:noFill/>
          </a:ln>
        </p:spPr>
      </p:pic>
      <p:graphicFrame>
        <p:nvGraphicFramePr>
          <p:cNvPr id="551" name="Google Shape;551;g2087ca425ef_16_15"/>
          <p:cNvGraphicFramePr/>
          <p:nvPr/>
        </p:nvGraphicFramePr>
        <p:xfrm>
          <a:off x="676095" y="1006758"/>
          <a:ext cx="3000000" cy="3000000"/>
        </p:xfrm>
        <a:graphic>
          <a:graphicData uri="http://schemas.openxmlformats.org/drawingml/2006/table">
            <a:tbl>
              <a:tblPr bandRow="1" firstRow="1">
                <a:noFill/>
                <a:tableStyleId>{1C9753DD-FD1A-4DD6-A624-D2B76EB5C03C}</a:tableStyleId>
              </a:tblPr>
              <a:tblGrid>
                <a:gridCol w="1100700"/>
                <a:gridCol w="1100700"/>
                <a:gridCol w="1100700"/>
              </a:tblGrid>
              <a:tr h="513850">
                <a:tc gridSpan="3">
                  <a:txBody>
                    <a:bodyPr/>
                    <a:lstStyle/>
                    <a:p>
                      <a:pPr indent="0" lvl="0" marL="0" marR="0" rtl="0" algn="ctr">
                        <a:spcBef>
                          <a:spcPts val="0"/>
                        </a:spcBef>
                        <a:spcAft>
                          <a:spcPts val="0"/>
                        </a:spcAft>
                        <a:buNone/>
                      </a:pPr>
                      <a:r>
                        <a:rPr lang="en-AU" sz="2400">
                          <a:solidFill>
                            <a:srgbClr val="213E52"/>
                          </a:solidFill>
                        </a:rPr>
                        <a:t>Player A</a:t>
                      </a:r>
                      <a:endParaRPr sz="2400">
                        <a:solidFill>
                          <a:srgbClr val="213E52"/>
                        </a:solidFill>
                      </a:endParaRPr>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hMerge="1"/>
                <a:tc hMerge="1"/>
              </a:tr>
              <a:tr h="475650">
                <a:tc>
                  <a:txBody>
                    <a:bodyPr/>
                    <a:lstStyle/>
                    <a:p>
                      <a:pPr indent="0" lvl="0" marL="0" marR="0" rtl="0" algn="ctr">
                        <a:spcBef>
                          <a:spcPts val="0"/>
                        </a:spcBef>
                        <a:spcAft>
                          <a:spcPts val="0"/>
                        </a:spcAft>
                        <a:buNone/>
                      </a:pPr>
                      <a:r>
                        <a:rPr lang="en-AU" sz="2000">
                          <a:solidFill>
                            <a:srgbClr val="213E52"/>
                          </a:solidFill>
                          <a:latin typeface="Arial"/>
                          <a:ea typeface="Arial"/>
                          <a:cs typeface="Arial"/>
                          <a:sym typeface="Arial"/>
                        </a:rPr>
                        <a:t>Dice</a:t>
                      </a:r>
                      <a:endParaRPr sz="2000">
                        <a:solidFill>
                          <a:srgbClr val="213E52"/>
                        </a:solidFill>
                        <a:latin typeface="Arial"/>
                        <a:ea typeface="Arial"/>
                        <a:cs typeface="Arial"/>
                        <a:sym typeface="Arial"/>
                      </a:endParaRPr>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AU" sz="2000">
                          <a:solidFill>
                            <a:srgbClr val="213E52"/>
                          </a:solidFill>
                          <a:latin typeface="Arial"/>
                          <a:ea typeface="Arial"/>
                          <a:cs typeface="Arial"/>
                          <a:sym typeface="Arial"/>
                        </a:rPr>
                        <a:t>Tens</a:t>
                      </a:r>
                      <a:endParaRPr sz="2000">
                        <a:solidFill>
                          <a:srgbClr val="213E52"/>
                        </a:solidFill>
                        <a:latin typeface="Arial"/>
                        <a:ea typeface="Arial"/>
                        <a:cs typeface="Arial"/>
                        <a:sym typeface="Arial"/>
                      </a:endParaRPr>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None/>
                      </a:pPr>
                      <a:r>
                        <a:rPr lang="en-AU" sz="2000">
                          <a:solidFill>
                            <a:srgbClr val="213E52"/>
                          </a:solidFill>
                          <a:latin typeface="Arial"/>
                          <a:ea typeface="Arial"/>
                          <a:cs typeface="Arial"/>
                          <a:sym typeface="Arial"/>
                        </a:rPr>
                        <a:t>Ones</a:t>
                      </a:r>
                      <a:endParaRPr sz="2000">
                        <a:solidFill>
                          <a:srgbClr val="213E52"/>
                        </a:solidFill>
                        <a:latin typeface="Arial"/>
                        <a:ea typeface="Arial"/>
                        <a:cs typeface="Arial"/>
                        <a:sym typeface="Arial"/>
                      </a:endParaRPr>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513850">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513850">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513850">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513850">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513850">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513850">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513850">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bl>
          </a:graphicData>
        </a:graphic>
      </p:graphicFrame>
      <p:sp>
        <p:nvSpPr>
          <p:cNvPr id="552" name="Google Shape;552;g2087ca425ef_16_15"/>
          <p:cNvSpPr txBox="1"/>
          <p:nvPr/>
        </p:nvSpPr>
        <p:spPr>
          <a:xfrm>
            <a:off x="2069288" y="1972342"/>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5</a:t>
            </a:r>
            <a:endParaRPr b="0" i="0" sz="2800" u="none" cap="none" strike="noStrike">
              <a:solidFill>
                <a:srgbClr val="FF0000"/>
              </a:solidFill>
              <a:latin typeface="Dancing Script"/>
              <a:ea typeface="Dancing Script"/>
              <a:cs typeface="Dancing Script"/>
              <a:sym typeface="Dancing Script"/>
            </a:endParaRPr>
          </a:p>
        </p:txBody>
      </p:sp>
      <p:sp>
        <p:nvSpPr>
          <p:cNvPr id="553" name="Google Shape;553;g2087ca425ef_16_15"/>
          <p:cNvSpPr txBox="1"/>
          <p:nvPr/>
        </p:nvSpPr>
        <p:spPr>
          <a:xfrm>
            <a:off x="834206" y="5778045"/>
            <a:ext cx="113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400" u="none" cap="none" strike="noStrike">
                <a:solidFill>
                  <a:schemeClr val="dk1"/>
                </a:solidFill>
                <a:latin typeface="Arial"/>
                <a:ea typeface="Arial"/>
                <a:cs typeface="Arial"/>
                <a:sym typeface="Arial"/>
              </a:rPr>
              <a:t>Total:</a:t>
            </a:r>
            <a:endParaRPr/>
          </a:p>
        </p:txBody>
      </p:sp>
      <p:sp>
        <p:nvSpPr>
          <p:cNvPr id="554" name="Google Shape;554;g2087ca425ef_16_15"/>
          <p:cNvSpPr txBox="1"/>
          <p:nvPr/>
        </p:nvSpPr>
        <p:spPr>
          <a:xfrm>
            <a:off x="3167717" y="1972342"/>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0</a:t>
            </a:r>
            <a:endParaRPr b="0" i="0" sz="2800" u="none" cap="none" strike="noStrike">
              <a:solidFill>
                <a:srgbClr val="FF0000"/>
              </a:solidFill>
              <a:latin typeface="Dancing Script"/>
              <a:ea typeface="Dancing Script"/>
              <a:cs typeface="Dancing Script"/>
              <a:sym typeface="Dancing Script"/>
            </a:endParaRPr>
          </a:p>
        </p:txBody>
      </p:sp>
      <p:sp>
        <p:nvSpPr>
          <p:cNvPr id="555" name="Google Shape;555;g2087ca425ef_16_15"/>
          <p:cNvSpPr txBox="1"/>
          <p:nvPr/>
        </p:nvSpPr>
        <p:spPr>
          <a:xfrm>
            <a:off x="2091063" y="5714270"/>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9</a:t>
            </a:r>
            <a:endParaRPr b="0" i="0" sz="2800" u="none" cap="none" strike="noStrike">
              <a:solidFill>
                <a:srgbClr val="FF0000"/>
              </a:solidFill>
              <a:latin typeface="Dancing Script"/>
              <a:ea typeface="Dancing Script"/>
              <a:cs typeface="Dancing Script"/>
              <a:sym typeface="Dancing Script"/>
            </a:endParaRPr>
          </a:p>
        </p:txBody>
      </p:sp>
      <p:sp>
        <p:nvSpPr>
          <p:cNvPr id="556" name="Google Shape;556;g2087ca425ef_16_15"/>
          <p:cNvSpPr txBox="1"/>
          <p:nvPr/>
        </p:nvSpPr>
        <p:spPr>
          <a:xfrm>
            <a:off x="3167717" y="5714270"/>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8</a:t>
            </a:r>
            <a:endParaRPr b="0" i="0" sz="2800" u="none" cap="none" strike="noStrike">
              <a:solidFill>
                <a:srgbClr val="FF0000"/>
              </a:solidFill>
              <a:latin typeface="Dancing Script"/>
              <a:ea typeface="Dancing Script"/>
              <a:cs typeface="Dancing Script"/>
              <a:sym typeface="Dancing Script"/>
            </a:endParaRPr>
          </a:p>
        </p:txBody>
      </p:sp>
      <p:pic>
        <p:nvPicPr>
          <p:cNvPr id="557" name="Google Shape;557;g2087ca425ef_16_15"/>
          <p:cNvPicPr preferRelativeResize="0"/>
          <p:nvPr/>
        </p:nvPicPr>
        <p:blipFill rotWithShape="1">
          <a:blip r:embed="rId4">
            <a:alphaModFix/>
          </a:blip>
          <a:srcRect b="0" l="0" r="0" t="0"/>
          <a:stretch/>
        </p:blipFill>
        <p:spPr>
          <a:xfrm>
            <a:off x="1055649" y="2050723"/>
            <a:ext cx="405946" cy="397339"/>
          </a:xfrm>
          <a:prstGeom prst="rect">
            <a:avLst/>
          </a:prstGeom>
          <a:noFill/>
          <a:ln>
            <a:noFill/>
          </a:ln>
        </p:spPr>
      </p:pic>
      <p:grpSp>
        <p:nvGrpSpPr>
          <p:cNvPr id="558" name="Google Shape;558;g2087ca425ef_16_15"/>
          <p:cNvGrpSpPr/>
          <p:nvPr/>
        </p:nvGrpSpPr>
        <p:grpSpPr>
          <a:xfrm>
            <a:off x="1030385" y="2524652"/>
            <a:ext cx="2881608" cy="3096948"/>
            <a:chOff x="1030385" y="2524652"/>
            <a:chExt cx="2881608" cy="3096948"/>
          </a:xfrm>
        </p:grpSpPr>
        <p:sp>
          <p:nvSpPr>
            <p:cNvPr id="559" name="Google Shape;559;g2087ca425ef_16_15"/>
            <p:cNvSpPr txBox="1"/>
            <p:nvPr/>
          </p:nvSpPr>
          <p:spPr>
            <a:xfrm>
              <a:off x="2091063" y="2552250"/>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2</a:t>
              </a:r>
              <a:endParaRPr b="0" i="0" sz="2800" u="none" cap="none" strike="noStrike">
                <a:solidFill>
                  <a:srgbClr val="FF0000"/>
                </a:solidFill>
                <a:latin typeface="Dancing Script"/>
                <a:ea typeface="Dancing Script"/>
                <a:cs typeface="Dancing Script"/>
                <a:sym typeface="Dancing Script"/>
              </a:endParaRPr>
            </a:p>
          </p:txBody>
        </p:sp>
        <p:sp>
          <p:nvSpPr>
            <p:cNvPr id="560" name="Google Shape;560;g2087ca425ef_16_15"/>
            <p:cNvSpPr txBox="1"/>
            <p:nvPr/>
          </p:nvSpPr>
          <p:spPr>
            <a:xfrm>
              <a:off x="3189492" y="2552250"/>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0</a:t>
              </a:r>
              <a:endParaRPr b="0" i="0" sz="2800" u="none" cap="none" strike="noStrike">
                <a:solidFill>
                  <a:srgbClr val="FF0000"/>
                </a:solidFill>
                <a:latin typeface="Dancing Script"/>
                <a:ea typeface="Dancing Script"/>
                <a:cs typeface="Dancing Script"/>
                <a:sym typeface="Dancing Script"/>
              </a:endParaRPr>
            </a:p>
          </p:txBody>
        </p:sp>
        <p:sp>
          <p:nvSpPr>
            <p:cNvPr id="561" name="Google Shape;561;g2087ca425ef_16_15"/>
            <p:cNvSpPr txBox="1"/>
            <p:nvPr/>
          </p:nvSpPr>
          <p:spPr>
            <a:xfrm>
              <a:off x="3201999" y="3038407"/>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5</a:t>
              </a:r>
              <a:endParaRPr b="0" i="0" sz="2800" u="none" cap="none" strike="noStrike">
                <a:solidFill>
                  <a:srgbClr val="FF0000"/>
                </a:solidFill>
                <a:latin typeface="Dancing Script"/>
                <a:ea typeface="Dancing Script"/>
                <a:cs typeface="Dancing Script"/>
                <a:sym typeface="Dancing Script"/>
              </a:endParaRPr>
            </a:p>
          </p:txBody>
        </p:sp>
        <p:sp>
          <p:nvSpPr>
            <p:cNvPr id="562" name="Google Shape;562;g2087ca425ef_16_15"/>
            <p:cNvSpPr txBox="1"/>
            <p:nvPr/>
          </p:nvSpPr>
          <p:spPr>
            <a:xfrm>
              <a:off x="2091063" y="3561627"/>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1</a:t>
              </a:r>
              <a:endParaRPr b="0" i="0" sz="2800" u="none" cap="none" strike="noStrike">
                <a:solidFill>
                  <a:srgbClr val="FF0000"/>
                </a:solidFill>
                <a:latin typeface="Dancing Script"/>
                <a:ea typeface="Dancing Script"/>
                <a:cs typeface="Dancing Script"/>
                <a:sym typeface="Dancing Script"/>
              </a:endParaRPr>
            </a:p>
          </p:txBody>
        </p:sp>
        <p:sp>
          <p:nvSpPr>
            <p:cNvPr id="563" name="Google Shape;563;g2087ca425ef_16_15"/>
            <p:cNvSpPr txBox="1"/>
            <p:nvPr/>
          </p:nvSpPr>
          <p:spPr>
            <a:xfrm>
              <a:off x="3199391" y="3595298"/>
              <a:ext cx="515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0</a:t>
              </a:r>
              <a:endParaRPr b="0" i="0" sz="2800" u="none" cap="none" strike="noStrike">
                <a:solidFill>
                  <a:srgbClr val="FF0000"/>
                </a:solidFill>
                <a:latin typeface="Dancing Script"/>
                <a:ea typeface="Dancing Script"/>
                <a:cs typeface="Dancing Script"/>
                <a:sym typeface="Dancing Script"/>
              </a:endParaRPr>
            </a:p>
          </p:txBody>
        </p:sp>
        <p:sp>
          <p:nvSpPr>
            <p:cNvPr id="564" name="Google Shape;564;g2087ca425ef_16_15"/>
            <p:cNvSpPr txBox="1"/>
            <p:nvPr/>
          </p:nvSpPr>
          <p:spPr>
            <a:xfrm>
              <a:off x="3056693" y="4152189"/>
              <a:ext cx="855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4</a:t>
              </a:r>
              <a:endParaRPr/>
            </a:p>
          </p:txBody>
        </p:sp>
        <p:sp>
          <p:nvSpPr>
            <p:cNvPr id="565" name="Google Shape;565;g2087ca425ef_16_15"/>
            <p:cNvSpPr txBox="1"/>
            <p:nvPr/>
          </p:nvSpPr>
          <p:spPr>
            <a:xfrm>
              <a:off x="3029657" y="4612376"/>
              <a:ext cx="855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3</a:t>
              </a:r>
              <a:endParaRPr b="0" i="0" sz="2800" u="none" cap="none" strike="noStrike">
                <a:solidFill>
                  <a:srgbClr val="FF0000"/>
                </a:solidFill>
                <a:latin typeface="Dancing Script"/>
                <a:ea typeface="Dancing Script"/>
                <a:cs typeface="Dancing Script"/>
                <a:sym typeface="Dancing Script"/>
              </a:endParaRPr>
            </a:p>
          </p:txBody>
        </p:sp>
        <p:sp>
          <p:nvSpPr>
            <p:cNvPr id="566" name="Google Shape;566;g2087ca425ef_16_15"/>
            <p:cNvSpPr txBox="1"/>
            <p:nvPr/>
          </p:nvSpPr>
          <p:spPr>
            <a:xfrm>
              <a:off x="3029656" y="5098400"/>
              <a:ext cx="855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800" u="none" cap="none" strike="noStrike">
                  <a:solidFill>
                    <a:srgbClr val="FF0000"/>
                  </a:solidFill>
                  <a:latin typeface="Dancing Script"/>
                  <a:ea typeface="Dancing Script"/>
                  <a:cs typeface="Dancing Script"/>
                  <a:sym typeface="Dancing Script"/>
                </a:rPr>
                <a:t>6</a:t>
              </a:r>
              <a:endParaRPr b="0" i="0" sz="2800" u="none" cap="none" strike="noStrike">
                <a:solidFill>
                  <a:srgbClr val="FF0000"/>
                </a:solidFill>
                <a:latin typeface="Dancing Script"/>
                <a:ea typeface="Dancing Script"/>
                <a:cs typeface="Dancing Script"/>
                <a:sym typeface="Dancing Script"/>
              </a:endParaRPr>
            </a:p>
          </p:txBody>
        </p:sp>
        <p:pic>
          <p:nvPicPr>
            <p:cNvPr id="567" name="Google Shape;567;g2087ca425ef_16_15"/>
            <p:cNvPicPr preferRelativeResize="0"/>
            <p:nvPr/>
          </p:nvPicPr>
          <p:blipFill rotWithShape="1">
            <a:blip r:embed="rId4">
              <a:alphaModFix/>
            </a:blip>
            <a:srcRect b="0" l="0" r="0" t="0"/>
            <a:stretch/>
          </p:blipFill>
          <p:spPr>
            <a:xfrm>
              <a:off x="1030385" y="3101347"/>
              <a:ext cx="405946" cy="397339"/>
            </a:xfrm>
            <a:prstGeom prst="rect">
              <a:avLst/>
            </a:prstGeom>
            <a:noFill/>
            <a:ln>
              <a:noFill/>
            </a:ln>
          </p:spPr>
        </p:pic>
        <p:pic>
          <p:nvPicPr>
            <p:cNvPr id="568" name="Google Shape;568;g2087ca425ef_16_15"/>
            <p:cNvPicPr preferRelativeResize="0"/>
            <p:nvPr/>
          </p:nvPicPr>
          <p:blipFill rotWithShape="1">
            <a:blip r:embed="rId5">
              <a:alphaModFix/>
            </a:blip>
            <a:srcRect b="0" l="0" r="0" t="0"/>
            <a:stretch/>
          </p:blipFill>
          <p:spPr>
            <a:xfrm>
              <a:off x="1068607" y="4612376"/>
              <a:ext cx="392988" cy="397339"/>
            </a:xfrm>
            <a:prstGeom prst="rect">
              <a:avLst/>
            </a:prstGeom>
            <a:noFill/>
            <a:ln>
              <a:noFill/>
            </a:ln>
          </p:spPr>
        </p:pic>
        <p:pic>
          <p:nvPicPr>
            <p:cNvPr id="569" name="Google Shape;569;g2087ca425ef_16_15"/>
            <p:cNvPicPr preferRelativeResize="0"/>
            <p:nvPr/>
          </p:nvPicPr>
          <p:blipFill rotWithShape="1">
            <a:blip r:embed="rId6">
              <a:alphaModFix/>
            </a:blip>
            <a:srcRect b="0" l="0" r="0" t="0"/>
            <a:stretch/>
          </p:blipFill>
          <p:spPr>
            <a:xfrm>
              <a:off x="1055649" y="5126325"/>
              <a:ext cx="446443" cy="444814"/>
            </a:xfrm>
            <a:prstGeom prst="rect">
              <a:avLst/>
            </a:prstGeom>
            <a:noFill/>
            <a:ln>
              <a:noFill/>
            </a:ln>
          </p:spPr>
        </p:pic>
        <p:pic>
          <p:nvPicPr>
            <p:cNvPr id="570" name="Google Shape;570;g2087ca425ef_16_15"/>
            <p:cNvPicPr preferRelativeResize="0"/>
            <p:nvPr/>
          </p:nvPicPr>
          <p:blipFill rotWithShape="1">
            <a:blip r:embed="rId7">
              <a:alphaModFix/>
            </a:blip>
            <a:srcRect b="0" l="0" r="0" t="0"/>
            <a:stretch/>
          </p:blipFill>
          <p:spPr>
            <a:xfrm>
              <a:off x="1032513" y="3561627"/>
              <a:ext cx="401689" cy="397339"/>
            </a:xfrm>
            <a:prstGeom prst="rect">
              <a:avLst/>
            </a:prstGeom>
            <a:noFill/>
            <a:ln>
              <a:noFill/>
            </a:ln>
          </p:spPr>
        </p:pic>
        <p:pic>
          <p:nvPicPr>
            <p:cNvPr id="571" name="Google Shape;571;g2087ca425ef_16_15"/>
            <p:cNvPicPr preferRelativeResize="0"/>
            <p:nvPr/>
          </p:nvPicPr>
          <p:blipFill rotWithShape="1">
            <a:blip r:embed="rId8">
              <a:alphaModFix/>
            </a:blip>
            <a:srcRect b="0" l="0" r="0" t="0"/>
            <a:stretch/>
          </p:blipFill>
          <p:spPr>
            <a:xfrm>
              <a:off x="1055648" y="4105539"/>
              <a:ext cx="378553" cy="374408"/>
            </a:xfrm>
            <a:prstGeom prst="rect">
              <a:avLst/>
            </a:prstGeom>
            <a:noFill/>
            <a:ln>
              <a:noFill/>
            </a:ln>
          </p:spPr>
        </p:pic>
        <p:pic>
          <p:nvPicPr>
            <p:cNvPr id="572" name="Google Shape;572;g2087ca425ef_16_15"/>
            <p:cNvPicPr preferRelativeResize="0"/>
            <p:nvPr/>
          </p:nvPicPr>
          <p:blipFill rotWithShape="1">
            <a:blip r:embed="rId9">
              <a:alphaModFix/>
            </a:blip>
            <a:srcRect b="0" l="0" r="0" t="0"/>
            <a:stretch/>
          </p:blipFill>
          <p:spPr>
            <a:xfrm>
              <a:off x="1081228" y="2524652"/>
              <a:ext cx="428551" cy="430121"/>
            </a:xfrm>
            <a:prstGeom prst="rect">
              <a:avLst/>
            </a:prstGeom>
            <a:noFill/>
            <a:ln>
              <a:noFill/>
            </a:ln>
          </p:spPr>
        </p:pic>
      </p:grpSp>
      <p:pic>
        <p:nvPicPr>
          <p:cNvPr descr="Dice 6 Face 300mm Dot Soft Foam - MATHS, Dice - Product Detail ..." id="573" name="Google Shape;573;g2087ca425ef_16_15"/>
          <p:cNvPicPr preferRelativeResize="0"/>
          <p:nvPr/>
        </p:nvPicPr>
        <p:blipFill rotWithShape="1">
          <a:blip r:embed="rId10">
            <a:alphaModFix/>
          </a:blip>
          <a:srcRect b="0" l="0" r="0" t="0"/>
          <a:stretch/>
        </p:blipFill>
        <p:spPr>
          <a:xfrm>
            <a:off x="11347916" y="1745966"/>
            <a:ext cx="419215" cy="4527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g21228babe4f_1_0"/>
          <p:cNvSpPr txBox="1"/>
          <p:nvPr/>
        </p:nvSpPr>
        <p:spPr>
          <a:xfrm>
            <a:off x="5390547" y="782122"/>
            <a:ext cx="6780900" cy="335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AU" sz="2800" u="none" cap="none" strike="noStrike">
                <a:solidFill>
                  <a:srgbClr val="000000"/>
                </a:solidFill>
                <a:latin typeface="Montserrat"/>
                <a:ea typeface="Montserrat"/>
                <a:cs typeface="Montserrat"/>
                <a:sym typeface="Montserrat"/>
              </a:rPr>
              <a:t>String Sums </a:t>
            </a:r>
            <a:r>
              <a:rPr b="0" i="0" lang="en-AU" sz="2000" u="none" cap="none" strike="noStrike">
                <a:solidFill>
                  <a:srgbClr val="000000"/>
                </a:solidFill>
                <a:latin typeface="Montserrat"/>
                <a:ea typeface="Montserrat"/>
                <a:cs typeface="Montserrat"/>
                <a:sym typeface="Montserrat"/>
              </a:rPr>
              <a:t>Year 1-6</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Materials:</a:t>
            </a:r>
            <a:r>
              <a:rPr b="1" i="0" lang="en-AU" sz="1800" u="none" cap="none" strike="noStrike">
                <a:solidFill>
                  <a:schemeClr val="dk1"/>
                </a:solidFill>
                <a:latin typeface="Montserrat"/>
                <a:ea typeface="Montserrat"/>
                <a:cs typeface="Montserrat"/>
                <a:sym typeface="Montserrat"/>
              </a:rPr>
              <a:t>  </a:t>
            </a:r>
            <a:r>
              <a:rPr b="0" i="0" lang="en-AU" sz="1800" u="none" cap="none" strike="noStrike">
                <a:solidFill>
                  <a:schemeClr val="dk1"/>
                </a:solidFill>
                <a:latin typeface="Montserrat"/>
                <a:ea typeface="Montserrat"/>
                <a:cs typeface="Montserrat"/>
                <a:sym typeface="Montserrat"/>
              </a:rPr>
              <a:t>0 -6 digit cards (or dice)</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Maths Concepts</a:t>
            </a:r>
            <a:r>
              <a:rPr b="1" i="0" lang="en-AU" sz="1800" u="none" cap="none" strike="noStrike">
                <a:solidFill>
                  <a:schemeClr val="dk1"/>
                </a:solidFill>
                <a:latin typeface="Montserrat"/>
                <a:ea typeface="Montserrat"/>
                <a:cs typeface="Montserrat"/>
                <a:sym typeface="Montserrat"/>
              </a:rPr>
              <a:t>: </a:t>
            </a:r>
            <a:r>
              <a:rPr b="0" i="0" lang="en-AU" sz="1800" u="none" cap="none" strike="noStrike">
                <a:solidFill>
                  <a:schemeClr val="dk1"/>
                </a:solidFill>
                <a:latin typeface="Montserrat"/>
                <a:ea typeface="Montserrat"/>
                <a:cs typeface="Montserrat"/>
                <a:sym typeface="Montserrat"/>
              </a:rPr>
              <a:t>number operations</a:t>
            </a:r>
            <a:endParaRPr b="1" i="0" sz="1800" u="sng"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Aim</a:t>
            </a:r>
            <a:r>
              <a:rPr b="0" i="0" lang="en-AU" sz="1800" u="none" cap="none" strike="noStrike">
                <a:solidFill>
                  <a:schemeClr val="dk1"/>
                </a:solidFill>
                <a:latin typeface="Montserrat"/>
                <a:ea typeface="Montserrat"/>
                <a:cs typeface="Montserrat"/>
                <a:sym typeface="Montserrat"/>
              </a:rPr>
              <a:t>:</a:t>
            </a:r>
            <a:r>
              <a:rPr b="0" i="1" lang="en-AU" sz="1800" u="none" cap="none" strike="noStrike">
                <a:solidFill>
                  <a:srgbClr val="000000"/>
                </a:solidFill>
                <a:latin typeface="Montserrat"/>
                <a:ea typeface="Montserrat"/>
                <a:cs typeface="Montserrat"/>
                <a:sym typeface="Montserrat"/>
              </a:rPr>
              <a:t> </a:t>
            </a:r>
            <a:r>
              <a:rPr b="0" i="0" lang="en-AU" sz="1800" u="none" cap="none" strike="noStrike">
                <a:solidFill>
                  <a:srgbClr val="000000"/>
                </a:solidFill>
                <a:latin typeface="Montserrat"/>
                <a:ea typeface="Montserrat"/>
                <a:cs typeface="Montserrat"/>
                <a:sym typeface="Montserrat"/>
              </a:rPr>
              <a:t>Get closest to the target number</a:t>
            </a:r>
            <a:endParaRPr b="0" i="0" sz="1800" u="none" cap="none" strike="noStrike">
              <a:solidFill>
                <a:schemeClr val="dk1"/>
              </a:solidFill>
              <a:latin typeface="Montserrat"/>
              <a:ea typeface="Montserrat"/>
              <a:cs typeface="Montserrat"/>
              <a:sym typeface="Montserrat"/>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Decide on a target number </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Decide how to use the numbers 1-6  to crreate three 2-digit numbers to reach the target number</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Prove who is the closest eg use a number line or PV materials</a:t>
            </a:r>
            <a:endParaRPr/>
          </a:p>
        </p:txBody>
      </p:sp>
      <p:sp>
        <p:nvSpPr>
          <p:cNvPr id="580" name="Google Shape;580;g21228babe4f_1_0"/>
          <p:cNvSpPr/>
          <p:nvPr/>
        </p:nvSpPr>
        <p:spPr>
          <a:xfrm>
            <a:off x="411927" y="1573574"/>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1</a:t>
            </a:r>
            <a:endParaRPr b="0" i="0" sz="4000" u="none" cap="none" strike="noStrike">
              <a:solidFill>
                <a:srgbClr val="107A98"/>
              </a:solidFill>
              <a:latin typeface="Arial"/>
              <a:ea typeface="Arial"/>
              <a:cs typeface="Arial"/>
              <a:sym typeface="Arial"/>
            </a:endParaRPr>
          </a:p>
        </p:txBody>
      </p:sp>
      <p:sp>
        <p:nvSpPr>
          <p:cNvPr id="581" name="Google Shape;581;g21228babe4f_1_0"/>
          <p:cNvSpPr/>
          <p:nvPr/>
        </p:nvSpPr>
        <p:spPr>
          <a:xfrm>
            <a:off x="1971940" y="4321592"/>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5</a:t>
            </a:r>
            <a:endParaRPr b="0" i="0" sz="4000" u="none" cap="none" strike="noStrike">
              <a:solidFill>
                <a:srgbClr val="107A98"/>
              </a:solidFill>
              <a:latin typeface="Arial"/>
              <a:ea typeface="Arial"/>
              <a:cs typeface="Arial"/>
              <a:sym typeface="Arial"/>
            </a:endParaRPr>
          </a:p>
        </p:txBody>
      </p:sp>
      <p:sp>
        <p:nvSpPr>
          <p:cNvPr id="582" name="Google Shape;582;g21228babe4f_1_0"/>
          <p:cNvSpPr/>
          <p:nvPr/>
        </p:nvSpPr>
        <p:spPr>
          <a:xfrm>
            <a:off x="2027183" y="1573570"/>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3</a:t>
            </a:r>
            <a:endParaRPr b="0" i="0" sz="4000" u="none" cap="none" strike="noStrike">
              <a:solidFill>
                <a:srgbClr val="107A98"/>
              </a:solidFill>
              <a:latin typeface="Arial"/>
              <a:ea typeface="Arial"/>
              <a:cs typeface="Arial"/>
              <a:sym typeface="Arial"/>
            </a:endParaRPr>
          </a:p>
        </p:txBody>
      </p:sp>
      <p:sp>
        <p:nvSpPr>
          <p:cNvPr id="583" name="Google Shape;583;g21228babe4f_1_0"/>
          <p:cNvSpPr/>
          <p:nvPr/>
        </p:nvSpPr>
        <p:spPr>
          <a:xfrm>
            <a:off x="2847161" y="1573570"/>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4</a:t>
            </a:r>
            <a:endParaRPr b="0" i="0" sz="4000" u="none" cap="none" strike="noStrike">
              <a:solidFill>
                <a:srgbClr val="107A98"/>
              </a:solidFill>
              <a:latin typeface="Arial"/>
              <a:ea typeface="Arial"/>
              <a:cs typeface="Arial"/>
              <a:sym typeface="Arial"/>
            </a:endParaRPr>
          </a:p>
        </p:txBody>
      </p:sp>
      <p:sp>
        <p:nvSpPr>
          <p:cNvPr id="584" name="Google Shape;584;g21228babe4f_1_0"/>
          <p:cNvSpPr/>
          <p:nvPr/>
        </p:nvSpPr>
        <p:spPr>
          <a:xfrm>
            <a:off x="4441442" y="1573571"/>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6</a:t>
            </a:r>
            <a:endParaRPr b="0" i="0" sz="4000" u="none" cap="none" strike="noStrike">
              <a:solidFill>
                <a:srgbClr val="107A98"/>
              </a:solidFill>
              <a:latin typeface="Arial"/>
              <a:ea typeface="Arial"/>
              <a:cs typeface="Arial"/>
              <a:sym typeface="Arial"/>
            </a:endParaRPr>
          </a:p>
        </p:txBody>
      </p:sp>
      <p:sp>
        <p:nvSpPr>
          <p:cNvPr id="585" name="Google Shape;585;g21228babe4f_1_0"/>
          <p:cNvSpPr/>
          <p:nvPr/>
        </p:nvSpPr>
        <p:spPr>
          <a:xfrm>
            <a:off x="3681244" y="1573570"/>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5</a:t>
            </a:r>
            <a:endParaRPr b="0" i="0" sz="4000" u="none" cap="none" strike="noStrike">
              <a:solidFill>
                <a:srgbClr val="107A98"/>
              </a:solidFill>
              <a:latin typeface="Arial"/>
              <a:ea typeface="Arial"/>
              <a:cs typeface="Arial"/>
              <a:sym typeface="Arial"/>
            </a:endParaRPr>
          </a:p>
        </p:txBody>
      </p:sp>
      <p:sp>
        <p:nvSpPr>
          <p:cNvPr id="586" name="Google Shape;586;g21228babe4f_1_0"/>
          <p:cNvSpPr/>
          <p:nvPr/>
        </p:nvSpPr>
        <p:spPr>
          <a:xfrm>
            <a:off x="197730" y="4321594"/>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2</a:t>
            </a:r>
            <a:endParaRPr b="0" i="0" sz="4000" u="none" cap="none" strike="noStrike">
              <a:solidFill>
                <a:srgbClr val="107A98"/>
              </a:solidFill>
              <a:latin typeface="Arial"/>
              <a:ea typeface="Arial"/>
              <a:cs typeface="Arial"/>
              <a:sym typeface="Arial"/>
            </a:endParaRPr>
          </a:p>
        </p:txBody>
      </p:sp>
      <p:sp>
        <p:nvSpPr>
          <p:cNvPr id="587" name="Google Shape;587;g21228babe4f_1_0"/>
          <p:cNvSpPr/>
          <p:nvPr/>
        </p:nvSpPr>
        <p:spPr>
          <a:xfrm>
            <a:off x="859956" y="4321593"/>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4</a:t>
            </a:r>
            <a:endParaRPr b="0" i="0" sz="4000" u="none" cap="none" strike="noStrike">
              <a:solidFill>
                <a:srgbClr val="107A98"/>
              </a:solidFill>
              <a:latin typeface="Arial"/>
              <a:ea typeface="Arial"/>
              <a:cs typeface="Arial"/>
              <a:sym typeface="Arial"/>
            </a:endParaRPr>
          </a:p>
        </p:txBody>
      </p:sp>
      <p:sp>
        <p:nvSpPr>
          <p:cNvPr id="588" name="Google Shape;588;g21228babe4f_1_0"/>
          <p:cNvSpPr/>
          <p:nvPr/>
        </p:nvSpPr>
        <p:spPr>
          <a:xfrm>
            <a:off x="2653899" y="4321593"/>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1</a:t>
            </a:r>
            <a:endParaRPr b="0" i="0" sz="4000" u="none" cap="none" strike="noStrike">
              <a:solidFill>
                <a:srgbClr val="107A98"/>
              </a:solidFill>
              <a:latin typeface="Arial"/>
              <a:ea typeface="Arial"/>
              <a:cs typeface="Arial"/>
              <a:sym typeface="Arial"/>
            </a:endParaRPr>
          </a:p>
        </p:txBody>
      </p:sp>
      <p:sp>
        <p:nvSpPr>
          <p:cNvPr id="589" name="Google Shape;589;g21228babe4f_1_0"/>
          <p:cNvSpPr/>
          <p:nvPr/>
        </p:nvSpPr>
        <p:spPr>
          <a:xfrm>
            <a:off x="3775291" y="4321593"/>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3</a:t>
            </a:r>
            <a:endParaRPr b="0" i="0" sz="4000" u="none" cap="none" strike="noStrike">
              <a:solidFill>
                <a:srgbClr val="107A98"/>
              </a:solidFill>
              <a:latin typeface="Arial"/>
              <a:ea typeface="Arial"/>
              <a:cs typeface="Arial"/>
              <a:sym typeface="Arial"/>
            </a:endParaRPr>
          </a:p>
        </p:txBody>
      </p:sp>
      <p:sp>
        <p:nvSpPr>
          <p:cNvPr id="590" name="Google Shape;590;g21228babe4f_1_0"/>
          <p:cNvSpPr/>
          <p:nvPr/>
        </p:nvSpPr>
        <p:spPr>
          <a:xfrm>
            <a:off x="4457663" y="4321593"/>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6</a:t>
            </a:r>
            <a:endParaRPr b="0" i="0" sz="4000" u="none" cap="none" strike="noStrike">
              <a:solidFill>
                <a:srgbClr val="107A98"/>
              </a:solidFill>
              <a:latin typeface="Arial"/>
              <a:ea typeface="Arial"/>
              <a:cs typeface="Arial"/>
              <a:sym typeface="Arial"/>
            </a:endParaRPr>
          </a:p>
        </p:txBody>
      </p:sp>
      <p:sp>
        <p:nvSpPr>
          <p:cNvPr id="591" name="Google Shape;591;g21228babe4f_1_0"/>
          <p:cNvSpPr/>
          <p:nvPr/>
        </p:nvSpPr>
        <p:spPr>
          <a:xfrm>
            <a:off x="1215477" y="1573570"/>
            <a:ext cx="556200" cy="9051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AU" sz="4000" u="none" cap="none" strike="noStrike">
                <a:solidFill>
                  <a:srgbClr val="107A98"/>
                </a:solidFill>
                <a:latin typeface="Arial"/>
                <a:ea typeface="Arial"/>
                <a:cs typeface="Arial"/>
                <a:sym typeface="Arial"/>
              </a:rPr>
              <a:t>2</a:t>
            </a:r>
            <a:endParaRPr b="0" i="0" sz="4000" u="none" cap="none" strike="noStrike">
              <a:solidFill>
                <a:srgbClr val="107A98"/>
              </a:solidFill>
              <a:latin typeface="Arial"/>
              <a:ea typeface="Arial"/>
              <a:cs typeface="Arial"/>
              <a:sym typeface="Arial"/>
            </a:endParaRPr>
          </a:p>
        </p:txBody>
      </p:sp>
      <p:pic>
        <p:nvPicPr>
          <p:cNvPr descr="See the source image" id="592" name="Google Shape;592;g21228babe4f_1_0"/>
          <p:cNvPicPr preferRelativeResize="0"/>
          <p:nvPr/>
        </p:nvPicPr>
        <p:blipFill rotWithShape="1">
          <a:blip r:embed="rId3">
            <a:alphaModFix/>
          </a:blip>
          <a:srcRect b="0" l="0" r="0" t="0"/>
          <a:stretch/>
        </p:blipFill>
        <p:spPr>
          <a:xfrm>
            <a:off x="10164817" y="984106"/>
            <a:ext cx="1609122" cy="1178928"/>
          </a:xfrm>
          <a:prstGeom prst="rect">
            <a:avLst/>
          </a:prstGeom>
          <a:noFill/>
          <a:ln>
            <a:noFill/>
          </a:ln>
        </p:spPr>
      </p:pic>
      <p:sp>
        <p:nvSpPr>
          <p:cNvPr id="593" name="Google Shape;593;g21228babe4f_1_0"/>
          <p:cNvSpPr txBox="1"/>
          <p:nvPr/>
        </p:nvSpPr>
        <p:spPr>
          <a:xfrm>
            <a:off x="5406768" y="4089545"/>
            <a:ext cx="65874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Montserrat"/>
                <a:ea typeface="Montserrat"/>
                <a:cs typeface="Montserrat"/>
                <a:sym typeface="Montserrat"/>
              </a:rPr>
              <a:t>Extend and enable ideas?</a:t>
            </a:r>
            <a:endParaRPr b="0" i="0" sz="18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Use Two 3-digit numbers to reach a 3-digit target</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Use a mix of</a:t>
            </a:r>
            <a:r>
              <a:rPr b="0" i="1" lang="en-AU" sz="1800" u="none" cap="none" strike="noStrike">
                <a:solidFill>
                  <a:srgbClr val="2D2753"/>
                </a:solidFill>
                <a:latin typeface="Montserrat"/>
                <a:ea typeface="Montserrat"/>
                <a:cs typeface="Montserrat"/>
                <a:sym typeface="Montserrat"/>
              </a:rPr>
              <a:t> operations e.g have + and -</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Use a decimal point and decimals</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Increase number of digits from 6 to 7 or 8</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Create your own problem for someone else.:Give the 6 digits and the total to your friend and challenge them to solve what your numbers </a:t>
            </a:r>
            <a:r>
              <a:rPr b="0" i="1" lang="en-AU" sz="1800" u="none" cap="none" strike="noStrike">
                <a:solidFill>
                  <a:srgbClr val="2D2753"/>
                </a:solidFill>
                <a:latin typeface="Montserrat"/>
                <a:ea typeface="Montserrat"/>
                <a:cs typeface="Montserrat"/>
                <a:sym typeface="Montserrat"/>
              </a:rPr>
              <a:t>&amp;</a:t>
            </a:r>
            <a:r>
              <a:rPr b="0" i="1" lang="en-AU" sz="1800" u="none" cap="none" strike="noStrike">
                <a:solidFill>
                  <a:srgbClr val="2D2753"/>
                </a:solidFill>
                <a:latin typeface="Montserrat"/>
                <a:ea typeface="Montserrat"/>
                <a:cs typeface="Montserrat"/>
                <a:sym typeface="Montserrat"/>
              </a:rPr>
              <a:t> operations are</a:t>
            </a:r>
            <a:endParaRPr/>
          </a:p>
        </p:txBody>
      </p:sp>
      <p:sp>
        <p:nvSpPr>
          <p:cNvPr id="594" name="Google Shape;594;g21228babe4f_1_0"/>
          <p:cNvSpPr txBox="1"/>
          <p:nvPr/>
        </p:nvSpPr>
        <p:spPr>
          <a:xfrm>
            <a:off x="968109" y="3570007"/>
            <a:ext cx="3708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0000"/>
                </a:solidFill>
                <a:latin typeface="Montserrat"/>
                <a:ea typeface="Montserrat"/>
                <a:cs typeface="Montserrat"/>
                <a:sym typeface="Montserrat"/>
              </a:rPr>
              <a:t>Target example = 100</a:t>
            </a:r>
            <a:endParaRPr/>
          </a:p>
        </p:txBody>
      </p:sp>
      <p:sp>
        <p:nvSpPr>
          <p:cNvPr id="595" name="Google Shape;595;g21228babe4f_1_0"/>
          <p:cNvSpPr txBox="1"/>
          <p:nvPr/>
        </p:nvSpPr>
        <p:spPr>
          <a:xfrm>
            <a:off x="1461548" y="4610652"/>
            <a:ext cx="445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0000"/>
                </a:solidFill>
                <a:latin typeface="Montserrat"/>
                <a:ea typeface="Montserrat"/>
                <a:cs typeface="Montserrat"/>
                <a:sym typeface="Montserrat"/>
              </a:rPr>
              <a:t>+</a:t>
            </a:r>
            <a:endParaRPr/>
          </a:p>
        </p:txBody>
      </p:sp>
      <p:sp>
        <p:nvSpPr>
          <p:cNvPr id="596" name="Google Shape;596;g21228babe4f_1_0"/>
          <p:cNvSpPr txBox="1"/>
          <p:nvPr/>
        </p:nvSpPr>
        <p:spPr>
          <a:xfrm>
            <a:off x="3309984" y="4576233"/>
            <a:ext cx="445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0000"/>
                </a:solidFill>
                <a:latin typeface="Montserrat"/>
                <a:ea typeface="Montserrat"/>
                <a:cs typeface="Montserrat"/>
                <a:sym typeface="Montserrat"/>
              </a:rPr>
              <a:t>+</a:t>
            </a:r>
            <a:endParaRPr/>
          </a:p>
        </p:txBody>
      </p:sp>
      <p:sp>
        <p:nvSpPr>
          <p:cNvPr id="597" name="Google Shape;597;g21228babe4f_1_0"/>
          <p:cNvSpPr txBox="1"/>
          <p:nvPr/>
        </p:nvSpPr>
        <p:spPr>
          <a:xfrm>
            <a:off x="197730" y="5874718"/>
            <a:ext cx="5238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2D2753"/>
                </a:solidFill>
                <a:latin typeface="Arial"/>
                <a:ea typeface="Arial"/>
                <a:cs typeface="Arial"/>
                <a:sym typeface="Arial"/>
              </a:rPr>
              <a:t>** Observe appropriateness of strategies, their mathematical thinking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21228babe4f_1_23"/>
          <p:cNvSpPr txBox="1"/>
          <p:nvPr/>
        </p:nvSpPr>
        <p:spPr>
          <a:xfrm>
            <a:off x="5314643" y="816238"/>
            <a:ext cx="67809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AU" sz="2800" u="none" cap="none" strike="noStrike">
                <a:solidFill>
                  <a:srgbClr val="000000"/>
                </a:solidFill>
                <a:latin typeface="Montserrat"/>
                <a:ea typeface="Montserrat"/>
                <a:cs typeface="Montserrat"/>
                <a:sym typeface="Montserrat"/>
              </a:rPr>
              <a:t>Decimal Difference </a:t>
            </a:r>
            <a:r>
              <a:rPr b="0" i="0" lang="en-AU" sz="2000" u="none" cap="none" strike="noStrike">
                <a:solidFill>
                  <a:srgbClr val="000000"/>
                </a:solidFill>
                <a:latin typeface="Montserrat"/>
                <a:ea typeface="Montserrat"/>
                <a:cs typeface="Montserrat"/>
                <a:sym typeface="Montserrat"/>
              </a:rPr>
              <a:t>Year 4-8</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Materials:</a:t>
            </a:r>
            <a:r>
              <a:rPr b="1" i="0" lang="en-AU" sz="1800" u="none" cap="none" strike="noStrike">
                <a:solidFill>
                  <a:schemeClr val="dk1"/>
                </a:solidFill>
                <a:latin typeface="Montserrat"/>
                <a:ea typeface="Montserrat"/>
                <a:cs typeface="Montserrat"/>
                <a:sym typeface="Montserrat"/>
              </a:rPr>
              <a:t>  </a:t>
            </a:r>
            <a:r>
              <a:rPr b="0" i="0" lang="en-AU" sz="1800" u="none" cap="none" strike="noStrike">
                <a:solidFill>
                  <a:schemeClr val="dk1"/>
                </a:solidFill>
                <a:latin typeface="Montserrat"/>
                <a:ea typeface="Montserrat"/>
                <a:cs typeface="Montserrat"/>
                <a:sym typeface="Montserrat"/>
              </a:rPr>
              <a:t>0-6 dice ( or 0-10 dice) or use playing cards</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Maths Concepts</a:t>
            </a:r>
            <a:r>
              <a:rPr b="1" i="0" lang="en-AU" sz="1800" u="none" cap="none" strike="noStrike">
                <a:solidFill>
                  <a:schemeClr val="dk1"/>
                </a:solidFill>
                <a:latin typeface="Montserrat"/>
                <a:ea typeface="Montserrat"/>
                <a:cs typeface="Montserrat"/>
                <a:sym typeface="Montserrat"/>
              </a:rPr>
              <a:t>: </a:t>
            </a:r>
            <a:r>
              <a:rPr b="0" i="0" lang="en-AU" sz="1800" u="none" cap="none" strike="noStrike">
                <a:solidFill>
                  <a:schemeClr val="dk1"/>
                </a:solidFill>
                <a:latin typeface="Montserrat"/>
                <a:ea typeface="Montserrat"/>
                <a:cs typeface="Montserrat"/>
                <a:sym typeface="Montserrat"/>
              </a:rPr>
              <a:t>decimal subtraction</a:t>
            </a:r>
            <a:endParaRPr b="1" i="0" sz="1800" u="sng"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800"/>
              <a:buFont typeface="Arial"/>
              <a:buNone/>
            </a:pPr>
            <a:r>
              <a:t/>
            </a:r>
            <a:endParaRPr b="1" i="0" sz="800" u="sng"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Aim</a:t>
            </a:r>
            <a:r>
              <a:rPr b="0" i="0" lang="en-AU" sz="1800" u="none" cap="none" strike="noStrike">
                <a:solidFill>
                  <a:schemeClr val="dk1"/>
                </a:solidFill>
                <a:latin typeface="Montserrat"/>
                <a:ea typeface="Montserrat"/>
                <a:cs typeface="Montserrat"/>
                <a:sym typeface="Montserrat"/>
              </a:rPr>
              <a:t>:</a:t>
            </a:r>
            <a:r>
              <a:rPr b="0" i="1" lang="en-AU" sz="1800" u="none" cap="none" strike="noStrike">
                <a:solidFill>
                  <a:srgbClr val="000000"/>
                </a:solidFill>
                <a:latin typeface="Montserrat"/>
                <a:ea typeface="Montserrat"/>
                <a:cs typeface="Montserrat"/>
                <a:sym typeface="Montserrat"/>
              </a:rPr>
              <a:t> </a:t>
            </a:r>
            <a:r>
              <a:rPr b="0" i="0" lang="en-AU" sz="1800" u="none" cap="none" strike="noStrike">
                <a:solidFill>
                  <a:srgbClr val="000000"/>
                </a:solidFill>
                <a:latin typeface="Montserrat"/>
                <a:ea typeface="Montserrat"/>
                <a:cs typeface="Montserrat"/>
                <a:sym typeface="Montserrat"/>
              </a:rPr>
              <a:t>Create the smallest difference</a:t>
            </a:r>
            <a:endParaRPr b="0" i="0" sz="1800" u="none" cap="none" strike="noStrike">
              <a:solidFill>
                <a:schemeClr val="dk1"/>
              </a:solidFill>
              <a:latin typeface="Montserrat"/>
              <a:ea typeface="Montserrat"/>
              <a:cs typeface="Montserrat"/>
              <a:sym typeface="Montserrat"/>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Players each roll four dice (or pick 4 playing cards)</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They use 2 numbers to create a decimal to 1dp</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Use the other 2 numbers to create another decimal</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Players calculate the difference between both decimal numberss </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Montserrat"/>
                <a:ea typeface="Montserrat"/>
                <a:cs typeface="Montserrat"/>
                <a:sym typeface="Montserrat"/>
              </a:rPr>
              <a:t>Defend their answer using a number line </a:t>
            </a:r>
            <a:endParaRPr/>
          </a:p>
          <a:p>
            <a:pPr indent="-228600" lvl="0" marL="342900" marR="0" rtl="0" algn="l">
              <a:lnSpc>
                <a:spcPct val="100000"/>
              </a:lnSpc>
              <a:spcBef>
                <a:spcPts val="600"/>
              </a:spcBef>
              <a:spcAft>
                <a:spcPts val="0"/>
              </a:spcAft>
              <a:buClr>
                <a:srgbClr val="000000"/>
              </a:buClr>
              <a:buSzPts val="1800"/>
              <a:buFont typeface="Arial"/>
              <a:buNone/>
            </a:pPr>
            <a:r>
              <a:t/>
            </a:r>
            <a:endParaRPr b="0" i="1" sz="1800" u="none" cap="none" strike="noStrike">
              <a:solidFill>
                <a:srgbClr val="2D2753"/>
              </a:solidFill>
              <a:latin typeface="Montserrat"/>
              <a:ea typeface="Montserrat"/>
              <a:cs typeface="Montserrat"/>
              <a:sym typeface="Montserrat"/>
            </a:endParaRPr>
          </a:p>
        </p:txBody>
      </p:sp>
      <p:pic>
        <p:nvPicPr>
          <p:cNvPr descr="Image result for dice roll 2 red" id="604" name="Google Shape;604;g21228babe4f_1_23"/>
          <p:cNvPicPr preferRelativeResize="0"/>
          <p:nvPr/>
        </p:nvPicPr>
        <p:blipFill rotWithShape="1">
          <a:blip r:embed="rId3">
            <a:alphaModFix/>
          </a:blip>
          <a:srcRect b="0" l="0" r="0" t="0"/>
          <a:stretch/>
        </p:blipFill>
        <p:spPr>
          <a:xfrm>
            <a:off x="3185679" y="2240729"/>
            <a:ext cx="602337" cy="602337"/>
          </a:xfrm>
          <a:prstGeom prst="rect">
            <a:avLst/>
          </a:prstGeom>
          <a:noFill/>
          <a:ln>
            <a:noFill/>
          </a:ln>
        </p:spPr>
      </p:pic>
      <p:pic>
        <p:nvPicPr>
          <p:cNvPr descr="See related image detail" id="605" name="Google Shape;605;g21228babe4f_1_23"/>
          <p:cNvPicPr preferRelativeResize="0"/>
          <p:nvPr/>
        </p:nvPicPr>
        <p:blipFill rotWithShape="1">
          <a:blip r:embed="rId4">
            <a:alphaModFix/>
          </a:blip>
          <a:srcRect b="0" l="0" r="0" t="0"/>
          <a:stretch/>
        </p:blipFill>
        <p:spPr>
          <a:xfrm>
            <a:off x="4291946" y="2206052"/>
            <a:ext cx="722419" cy="722419"/>
          </a:xfrm>
          <a:prstGeom prst="rect">
            <a:avLst/>
          </a:prstGeom>
          <a:noFill/>
          <a:ln>
            <a:noFill/>
          </a:ln>
        </p:spPr>
      </p:pic>
      <p:pic>
        <p:nvPicPr>
          <p:cNvPr descr="Image result for dice roll 2 red" id="606" name="Google Shape;606;g21228babe4f_1_23"/>
          <p:cNvPicPr preferRelativeResize="0"/>
          <p:nvPr/>
        </p:nvPicPr>
        <p:blipFill rotWithShape="1">
          <a:blip r:embed="rId5">
            <a:alphaModFix/>
          </a:blip>
          <a:srcRect b="0" l="0" r="0" t="0"/>
          <a:stretch/>
        </p:blipFill>
        <p:spPr>
          <a:xfrm>
            <a:off x="581282" y="1373719"/>
            <a:ext cx="626851" cy="626851"/>
          </a:xfrm>
          <a:prstGeom prst="rect">
            <a:avLst/>
          </a:prstGeom>
          <a:noFill/>
          <a:ln>
            <a:noFill/>
          </a:ln>
        </p:spPr>
      </p:pic>
      <p:pic>
        <p:nvPicPr>
          <p:cNvPr descr="See related image detail" id="607" name="Google Shape;607;g21228babe4f_1_23"/>
          <p:cNvPicPr preferRelativeResize="0"/>
          <p:nvPr/>
        </p:nvPicPr>
        <p:blipFill rotWithShape="1">
          <a:blip r:embed="rId6">
            <a:alphaModFix/>
          </a:blip>
          <a:srcRect b="0" l="0" r="0" t="0"/>
          <a:stretch/>
        </p:blipFill>
        <p:spPr>
          <a:xfrm>
            <a:off x="4245467" y="1314435"/>
            <a:ext cx="746591" cy="746591"/>
          </a:xfrm>
          <a:prstGeom prst="rect">
            <a:avLst/>
          </a:prstGeom>
          <a:noFill/>
          <a:ln>
            <a:noFill/>
          </a:ln>
        </p:spPr>
      </p:pic>
      <p:pic>
        <p:nvPicPr>
          <p:cNvPr descr="Image result for dice roll 4 red" id="608" name="Google Shape;608;g21228babe4f_1_23"/>
          <p:cNvPicPr preferRelativeResize="0"/>
          <p:nvPr/>
        </p:nvPicPr>
        <p:blipFill rotWithShape="1">
          <a:blip r:embed="rId7">
            <a:alphaModFix/>
          </a:blip>
          <a:srcRect b="0" l="0" r="0" t="0"/>
          <a:stretch/>
        </p:blipFill>
        <p:spPr>
          <a:xfrm>
            <a:off x="3140005" y="1310428"/>
            <a:ext cx="693687" cy="750382"/>
          </a:xfrm>
          <a:prstGeom prst="rect">
            <a:avLst/>
          </a:prstGeom>
          <a:noFill/>
          <a:ln>
            <a:noFill/>
          </a:ln>
        </p:spPr>
      </p:pic>
      <p:pic>
        <p:nvPicPr>
          <p:cNvPr descr="Image result for dice roll 2 red" id="609" name="Google Shape;609;g21228babe4f_1_23"/>
          <p:cNvPicPr preferRelativeResize="0"/>
          <p:nvPr/>
        </p:nvPicPr>
        <p:blipFill rotWithShape="1">
          <a:blip r:embed="rId5">
            <a:alphaModFix/>
          </a:blip>
          <a:srcRect b="0" l="0" r="0" t="0"/>
          <a:stretch/>
        </p:blipFill>
        <p:spPr>
          <a:xfrm>
            <a:off x="1850398" y="1362659"/>
            <a:ext cx="626851" cy="626851"/>
          </a:xfrm>
          <a:prstGeom prst="rect">
            <a:avLst/>
          </a:prstGeom>
          <a:noFill/>
          <a:ln>
            <a:noFill/>
          </a:ln>
        </p:spPr>
      </p:pic>
      <p:pic>
        <p:nvPicPr>
          <p:cNvPr descr="Image result for dice roll 4 red" id="610" name="Google Shape;610;g21228babe4f_1_23"/>
          <p:cNvPicPr preferRelativeResize="0"/>
          <p:nvPr/>
        </p:nvPicPr>
        <p:blipFill rotWithShape="1">
          <a:blip r:embed="rId8">
            <a:alphaModFix/>
          </a:blip>
          <a:srcRect b="0" l="0" r="0" t="0"/>
          <a:stretch/>
        </p:blipFill>
        <p:spPr>
          <a:xfrm>
            <a:off x="4329503" y="3205079"/>
            <a:ext cx="654400" cy="707885"/>
          </a:xfrm>
          <a:prstGeom prst="rect">
            <a:avLst/>
          </a:prstGeom>
          <a:noFill/>
          <a:ln>
            <a:noFill/>
          </a:ln>
        </p:spPr>
      </p:pic>
      <p:pic>
        <p:nvPicPr>
          <p:cNvPr descr="Image result for dice roll 2 red" id="611" name="Google Shape;611;g21228babe4f_1_23"/>
          <p:cNvPicPr preferRelativeResize="0"/>
          <p:nvPr/>
        </p:nvPicPr>
        <p:blipFill rotWithShape="1">
          <a:blip r:embed="rId3">
            <a:alphaModFix/>
          </a:blip>
          <a:srcRect b="0" l="0" r="0" t="0"/>
          <a:stretch/>
        </p:blipFill>
        <p:spPr>
          <a:xfrm>
            <a:off x="3193148" y="3270870"/>
            <a:ext cx="602337" cy="602337"/>
          </a:xfrm>
          <a:prstGeom prst="rect">
            <a:avLst/>
          </a:prstGeom>
          <a:noFill/>
          <a:ln>
            <a:noFill/>
          </a:ln>
        </p:spPr>
      </p:pic>
      <p:pic>
        <p:nvPicPr>
          <p:cNvPr id="612" name="Google Shape;612;g21228babe4f_1_23"/>
          <p:cNvPicPr preferRelativeResize="0"/>
          <p:nvPr/>
        </p:nvPicPr>
        <p:blipFill rotWithShape="1">
          <a:blip r:embed="rId9">
            <a:alphaModFix/>
          </a:blip>
          <a:srcRect b="0" l="0" r="0" t="0"/>
          <a:stretch/>
        </p:blipFill>
        <p:spPr>
          <a:xfrm>
            <a:off x="156505" y="4796975"/>
            <a:ext cx="5163103" cy="1271316"/>
          </a:xfrm>
          <a:prstGeom prst="rect">
            <a:avLst/>
          </a:prstGeom>
          <a:noFill/>
          <a:ln>
            <a:noFill/>
          </a:ln>
        </p:spPr>
      </p:pic>
      <p:sp>
        <p:nvSpPr>
          <p:cNvPr id="613" name="Google Shape;613;g21228babe4f_1_23"/>
          <p:cNvSpPr txBox="1"/>
          <p:nvPr/>
        </p:nvSpPr>
        <p:spPr>
          <a:xfrm>
            <a:off x="5314643" y="4931439"/>
            <a:ext cx="69594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Montserrat"/>
                <a:ea typeface="Montserrat"/>
                <a:cs typeface="Montserrat"/>
                <a:sym typeface="Montserrat"/>
              </a:rPr>
              <a:t>Extend and enable ideas?</a:t>
            </a:r>
            <a:endParaRPr/>
          </a:p>
          <a:p>
            <a:pPr indent="-171450" lvl="0" marL="488950" marR="0" rtl="0" algn="l">
              <a:lnSpc>
                <a:spcPct val="100000"/>
              </a:lnSpc>
              <a:spcBef>
                <a:spcPts val="600"/>
              </a:spcBef>
              <a:spcAft>
                <a:spcPts val="0"/>
              </a:spcAft>
              <a:buClr>
                <a:srgbClr val="000000"/>
              </a:buClr>
              <a:buSzPts val="1400"/>
              <a:buFont typeface="Arial"/>
              <a:buChar char="•"/>
            </a:pPr>
            <a:r>
              <a:rPr b="0" i="0" lang="en-AU" sz="1800" u="none" cap="none" strike="noStrike">
                <a:solidFill>
                  <a:srgbClr val="000000"/>
                </a:solidFill>
                <a:latin typeface="Montserrat"/>
                <a:ea typeface="Montserrat"/>
                <a:cs typeface="Montserrat"/>
                <a:sym typeface="Montserrat"/>
              </a:rPr>
              <a:t>Use 2 digit whole numbers</a:t>
            </a:r>
            <a:endParaRPr/>
          </a:p>
          <a:p>
            <a:pPr indent="-171450" lvl="0" marL="488950" marR="0" rtl="0" algn="l">
              <a:lnSpc>
                <a:spcPct val="100000"/>
              </a:lnSpc>
              <a:spcBef>
                <a:spcPts val="600"/>
              </a:spcBef>
              <a:spcAft>
                <a:spcPts val="0"/>
              </a:spcAft>
              <a:buClr>
                <a:srgbClr val="000000"/>
              </a:buClr>
              <a:buSzPts val="1400"/>
              <a:buFont typeface="Arial"/>
              <a:buChar char="•"/>
            </a:pPr>
            <a:r>
              <a:rPr b="0" i="0" lang="en-AU" sz="1800" u="none" cap="none" strike="noStrike">
                <a:solidFill>
                  <a:srgbClr val="000000"/>
                </a:solidFill>
                <a:latin typeface="Montserrat"/>
                <a:ea typeface="Montserrat"/>
                <a:cs typeface="Montserrat"/>
                <a:sym typeface="Montserrat"/>
              </a:rPr>
              <a:t>Use 6  dice and decimals to 2dp</a:t>
            </a:r>
            <a:endParaRPr/>
          </a:p>
          <a:p>
            <a:pPr indent="-171450" lvl="0" marL="488950" marR="0" rtl="0" algn="l">
              <a:lnSpc>
                <a:spcPct val="100000"/>
              </a:lnSpc>
              <a:spcBef>
                <a:spcPts val="600"/>
              </a:spcBef>
              <a:spcAft>
                <a:spcPts val="0"/>
              </a:spcAft>
              <a:buClr>
                <a:srgbClr val="000000"/>
              </a:buClr>
              <a:buSzPts val="1400"/>
              <a:buFont typeface="Arial"/>
              <a:buChar char="•"/>
            </a:pPr>
            <a:r>
              <a:rPr b="0" i="0" lang="en-AU" sz="1800" u="none" cap="none" strike="noStrike">
                <a:solidFill>
                  <a:srgbClr val="000000"/>
                </a:solidFill>
                <a:latin typeface="Montserrat"/>
                <a:ea typeface="Montserrat"/>
                <a:cs typeface="Montserrat"/>
                <a:sym typeface="Montserrat"/>
              </a:rPr>
              <a:t>Mix decimal place value: Use 5 dice, make 2dp &amp; 1dp </a:t>
            </a:r>
            <a:endParaRPr/>
          </a:p>
          <a:p>
            <a:pPr indent="0" lvl="0" marL="0" marR="0" rtl="0" algn="l">
              <a:lnSpc>
                <a:spcPct val="100000"/>
              </a:lnSpc>
              <a:spcBef>
                <a:spcPts val="0"/>
              </a:spcBef>
              <a:spcAft>
                <a:spcPts val="0"/>
              </a:spcAft>
              <a:buNone/>
            </a:pPr>
            <a:r>
              <a:t/>
            </a:r>
            <a:endParaRPr b="1" i="0" sz="1800" u="sng" cap="none" strike="noStrike">
              <a:solidFill>
                <a:schemeClr val="dk1"/>
              </a:solidFill>
              <a:latin typeface="Montserrat"/>
              <a:ea typeface="Montserrat"/>
              <a:cs typeface="Montserrat"/>
              <a:sym typeface="Montserrat"/>
            </a:endParaRPr>
          </a:p>
        </p:txBody>
      </p:sp>
      <p:sp>
        <p:nvSpPr>
          <p:cNvPr id="614" name="Google Shape;614;g21228babe4f_1_23"/>
          <p:cNvSpPr txBox="1"/>
          <p:nvPr/>
        </p:nvSpPr>
        <p:spPr>
          <a:xfrm>
            <a:off x="354730" y="4469774"/>
            <a:ext cx="3124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70C0"/>
                </a:solidFill>
                <a:latin typeface="Montserrat"/>
                <a:ea typeface="Montserrat"/>
                <a:cs typeface="Montserrat"/>
                <a:sym typeface="Montserrat"/>
              </a:rPr>
              <a:t>2. 4  – 2 . 1  = 0 . 3 </a:t>
            </a:r>
            <a:endParaRPr b="0" i="0" sz="2400" u="none" cap="none" strike="noStrike">
              <a:solidFill>
                <a:srgbClr val="0070C0"/>
              </a:solidFill>
              <a:latin typeface="Montserrat"/>
              <a:ea typeface="Montserrat"/>
              <a:cs typeface="Montserrat"/>
              <a:sym typeface="Montserrat"/>
            </a:endParaRPr>
          </a:p>
        </p:txBody>
      </p:sp>
      <p:sp>
        <p:nvSpPr>
          <p:cNvPr id="615" name="Google Shape;615;g21228babe4f_1_23"/>
          <p:cNvSpPr txBox="1"/>
          <p:nvPr/>
        </p:nvSpPr>
        <p:spPr>
          <a:xfrm>
            <a:off x="408019" y="2402774"/>
            <a:ext cx="2122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70C0"/>
                </a:solidFill>
                <a:latin typeface="Montserrat"/>
                <a:ea typeface="Montserrat"/>
                <a:cs typeface="Montserrat"/>
                <a:sym typeface="Montserrat"/>
              </a:rPr>
              <a:t>2 . 1</a:t>
            </a:r>
            <a:endParaRPr b="0" i="0" sz="2400" u="none" cap="none" strike="noStrike">
              <a:solidFill>
                <a:srgbClr val="0070C0"/>
              </a:solidFill>
              <a:latin typeface="Montserrat"/>
              <a:ea typeface="Montserrat"/>
              <a:cs typeface="Montserrat"/>
              <a:sym typeface="Montserrat"/>
            </a:endParaRPr>
          </a:p>
        </p:txBody>
      </p:sp>
      <p:sp>
        <p:nvSpPr>
          <p:cNvPr id="616" name="Google Shape;616;g21228babe4f_1_23"/>
          <p:cNvSpPr txBox="1"/>
          <p:nvPr/>
        </p:nvSpPr>
        <p:spPr>
          <a:xfrm>
            <a:off x="402769" y="3396349"/>
            <a:ext cx="2122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70C0"/>
                </a:solidFill>
                <a:latin typeface="Montserrat"/>
                <a:ea typeface="Montserrat"/>
                <a:cs typeface="Montserrat"/>
                <a:sym typeface="Montserrat"/>
              </a:rPr>
              <a:t>2 . 4</a:t>
            </a:r>
            <a:endParaRPr b="0" i="0" sz="2400" u="none" cap="none" strike="noStrike">
              <a:solidFill>
                <a:srgbClr val="0070C0"/>
              </a:solidFill>
              <a:latin typeface="Montserrat"/>
              <a:ea typeface="Montserrat"/>
              <a:cs typeface="Montserrat"/>
              <a:sym typeface="Montserrat"/>
            </a:endParaRPr>
          </a:p>
        </p:txBody>
      </p:sp>
      <p:pic>
        <p:nvPicPr>
          <p:cNvPr descr="See the source image" id="617" name="Google Shape;617;g21228babe4f_1_23"/>
          <p:cNvPicPr preferRelativeResize="0"/>
          <p:nvPr/>
        </p:nvPicPr>
        <p:blipFill rotWithShape="1">
          <a:blip r:embed="rId10">
            <a:alphaModFix/>
          </a:blip>
          <a:srcRect b="0" l="0" r="0" t="0"/>
          <a:stretch/>
        </p:blipFill>
        <p:spPr>
          <a:xfrm>
            <a:off x="10632141" y="782031"/>
            <a:ext cx="1161008" cy="5806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21228babe4f_1_42"/>
          <p:cNvSpPr txBox="1"/>
          <p:nvPr/>
        </p:nvSpPr>
        <p:spPr>
          <a:xfrm>
            <a:off x="5319607" y="1013633"/>
            <a:ext cx="6780900" cy="430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AU" sz="2800" u="none" cap="none" strike="noStrike">
                <a:solidFill>
                  <a:srgbClr val="000000"/>
                </a:solidFill>
                <a:latin typeface="Montserrat"/>
                <a:ea typeface="Montserrat"/>
                <a:cs typeface="Montserrat"/>
                <a:sym typeface="Montserrat"/>
              </a:rPr>
              <a:t>Number Walls </a:t>
            </a:r>
            <a:r>
              <a:rPr b="0" i="0" lang="en-AU" sz="2000" u="none" cap="none" strike="noStrike">
                <a:solidFill>
                  <a:srgbClr val="000000"/>
                </a:solidFill>
                <a:latin typeface="Montserrat"/>
                <a:ea typeface="Montserrat"/>
                <a:cs typeface="Montserrat"/>
                <a:sym typeface="Montserrat"/>
              </a:rPr>
              <a:t>Year 1-8</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Materials:</a:t>
            </a:r>
            <a:r>
              <a:rPr b="1" i="0" lang="en-AU" sz="1800" u="none" cap="none" strike="noStrike">
                <a:solidFill>
                  <a:schemeClr val="dk1"/>
                </a:solidFill>
                <a:latin typeface="Montserrat"/>
                <a:ea typeface="Montserrat"/>
                <a:cs typeface="Montserrat"/>
                <a:sym typeface="Montserrat"/>
              </a:rPr>
              <a:t>  </a:t>
            </a:r>
            <a:r>
              <a:rPr b="0" i="0" lang="en-AU" sz="1400" u="none" cap="none" strike="noStrike">
                <a:solidFill>
                  <a:schemeClr val="dk1"/>
                </a:solidFill>
                <a:latin typeface="Montserrat"/>
                <a:ea typeface="Montserrat"/>
                <a:cs typeface="Montserrat"/>
                <a:sym typeface="Montserrat"/>
              </a:rPr>
              <a:t>pen, paper, materials to represent part/whole or factors etc.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Maths Concepts</a:t>
            </a:r>
            <a:r>
              <a:rPr b="1" i="0" lang="en-AU" sz="1800" u="none" cap="none" strike="noStrike">
                <a:solidFill>
                  <a:schemeClr val="dk1"/>
                </a:solidFill>
                <a:latin typeface="Montserrat"/>
                <a:ea typeface="Montserrat"/>
                <a:cs typeface="Montserrat"/>
                <a:sym typeface="Montserrat"/>
              </a:rPr>
              <a:t>: </a:t>
            </a:r>
            <a:r>
              <a:rPr b="0" i="0" lang="en-AU" sz="1600" u="none" cap="none" strike="noStrike">
                <a:solidFill>
                  <a:schemeClr val="dk1"/>
                </a:solidFill>
                <a:latin typeface="Montserrat"/>
                <a:ea typeface="Montserrat"/>
                <a:cs typeface="Montserrat"/>
                <a:sym typeface="Montserrat"/>
              </a:rPr>
              <a:t>addition, multiplication</a:t>
            </a:r>
            <a:endParaRPr b="1" i="0" sz="1600" u="sng"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800"/>
              <a:buFont typeface="Arial"/>
              <a:buNone/>
            </a:pPr>
            <a:r>
              <a:t/>
            </a:r>
            <a:endParaRPr b="1" i="0" sz="800" u="sng"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1" i="0" lang="en-AU" sz="1800" u="sng" cap="none" strike="noStrike">
                <a:solidFill>
                  <a:schemeClr val="dk1"/>
                </a:solidFill>
                <a:latin typeface="Montserrat"/>
                <a:ea typeface="Montserrat"/>
                <a:cs typeface="Montserrat"/>
                <a:sym typeface="Montserrat"/>
              </a:rPr>
              <a:t>Aim</a:t>
            </a:r>
            <a:r>
              <a:rPr b="0" i="0" lang="en-AU" sz="1800" u="none" cap="none" strike="noStrike">
                <a:solidFill>
                  <a:schemeClr val="dk1"/>
                </a:solidFill>
                <a:latin typeface="Montserrat"/>
                <a:ea typeface="Montserrat"/>
                <a:cs typeface="Montserrat"/>
                <a:sym typeface="Montserrat"/>
              </a:rPr>
              <a:t>:</a:t>
            </a:r>
            <a:r>
              <a:rPr b="0" i="1" lang="en-AU" sz="1800" u="none" cap="none" strike="noStrike">
                <a:solidFill>
                  <a:srgbClr val="000000"/>
                </a:solidFill>
                <a:latin typeface="Arial"/>
                <a:ea typeface="Arial"/>
                <a:cs typeface="Arial"/>
                <a:sym typeface="Arial"/>
              </a:rPr>
              <a:t> </a:t>
            </a:r>
            <a:r>
              <a:rPr b="0" i="1" lang="en-AU" sz="1600" u="none" cap="none" strike="noStrike">
                <a:solidFill>
                  <a:srgbClr val="000000"/>
                </a:solidFill>
                <a:latin typeface="Arial"/>
                <a:ea typeface="Arial"/>
                <a:cs typeface="Arial"/>
                <a:sym typeface="Arial"/>
              </a:rPr>
              <a:t>Create number walls with missing elements to solve</a:t>
            </a:r>
            <a:endParaRPr/>
          </a:p>
          <a:p>
            <a:pPr indent="-342900" lvl="0" marL="342900" marR="0" rtl="0" algn="l">
              <a:lnSpc>
                <a:spcPct val="100000"/>
              </a:lnSpc>
              <a:spcBef>
                <a:spcPts val="600"/>
              </a:spcBef>
              <a:spcAft>
                <a:spcPts val="0"/>
              </a:spcAft>
              <a:buClr>
                <a:srgbClr val="000000"/>
              </a:buClr>
              <a:buSzPts val="1600"/>
              <a:buFont typeface="Arial"/>
              <a:buAutoNum type="arabicPeriod"/>
            </a:pPr>
            <a:r>
              <a:rPr b="0" i="1" lang="en-AU" sz="1600" u="none" cap="none" strike="noStrike">
                <a:solidFill>
                  <a:srgbClr val="000000"/>
                </a:solidFill>
                <a:latin typeface="Arial"/>
                <a:ea typeface="Arial"/>
                <a:cs typeface="Arial"/>
                <a:sym typeface="Arial"/>
              </a:rPr>
              <a:t>Explain how a number wall work and how levels of cognition change depending on what element  is missing</a:t>
            </a:r>
            <a:endParaRPr/>
          </a:p>
          <a:p>
            <a:pPr indent="-342900" lvl="0" marL="342900" marR="0" rtl="0" algn="l">
              <a:lnSpc>
                <a:spcPct val="100000"/>
              </a:lnSpc>
              <a:spcBef>
                <a:spcPts val="1200"/>
              </a:spcBef>
              <a:spcAft>
                <a:spcPts val="0"/>
              </a:spcAft>
              <a:buClr>
                <a:srgbClr val="000000"/>
              </a:buClr>
              <a:buSzPts val="1600"/>
              <a:buFont typeface="Arial"/>
              <a:buAutoNum type="arabicPeriod"/>
            </a:pPr>
            <a:r>
              <a:rPr b="0" i="1" lang="en-AU" sz="1600" u="none" cap="none" strike="noStrike">
                <a:solidFill>
                  <a:srgbClr val="000000"/>
                </a:solidFill>
                <a:latin typeface="Arial"/>
                <a:ea typeface="Arial"/>
                <a:cs typeface="Arial"/>
                <a:sym typeface="Arial"/>
              </a:rPr>
              <a:t>Provide number walls with elements missing in different positions to solve</a:t>
            </a:r>
            <a:endParaRPr/>
          </a:p>
          <a:p>
            <a:pPr indent="-342900" lvl="0" marL="342900" marR="0" rtl="0" algn="l">
              <a:lnSpc>
                <a:spcPct val="100000"/>
              </a:lnSpc>
              <a:spcBef>
                <a:spcPts val="1200"/>
              </a:spcBef>
              <a:spcAft>
                <a:spcPts val="0"/>
              </a:spcAft>
              <a:buClr>
                <a:srgbClr val="000000"/>
              </a:buClr>
              <a:buSzPts val="1600"/>
              <a:buFont typeface="Arial"/>
              <a:buAutoNum type="arabicPeriod"/>
            </a:pPr>
            <a:r>
              <a:rPr b="0" i="1" lang="en-AU" sz="1600" u="none" cap="none" strike="noStrike">
                <a:solidFill>
                  <a:srgbClr val="000000"/>
                </a:solidFill>
                <a:latin typeface="Arial"/>
                <a:ea typeface="Arial"/>
                <a:cs typeface="Arial"/>
                <a:sym typeface="Arial"/>
              </a:rPr>
              <a:t>Students create their own nnumber walls for others to solve</a:t>
            </a:r>
            <a:endParaRPr/>
          </a:p>
          <a:p>
            <a:pPr indent="0" lvl="0" marL="0" marR="0" rtl="0" algn="l">
              <a:lnSpc>
                <a:spcPct val="100000"/>
              </a:lnSpc>
              <a:spcBef>
                <a:spcPts val="1200"/>
              </a:spcBef>
              <a:spcAft>
                <a:spcPts val="0"/>
              </a:spcAft>
              <a:buNone/>
            </a:pPr>
            <a:r>
              <a:t/>
            </a:r>
            <a:endParaRPr b="0" i="1" sz="1600" u="none" cap="none" strike="noStrike">
              <a:solidFill>
                <a:srgbClr val="000000"/>
              </a:solidFill>
              <a:latin typeface="Arial"/>
              <a:ea typeface="Arial"/>
              <a:cs typeface="Arial"/>
              <a:sym typeface="Arial"/>
            </a:endParaRPr>
          </a:p>
          <a:p>
            <a:pPr indent="-228600" lvl="0" marL="342900" marR="0" rtl="0" algn="l">
              <a:lnSpc>
                <a:spcPct val="100000"/>
              </a:lnSpc>
              <a:spcBef>
                <a:spcPts val="600"/>
              </a:spcBef>
              <a:spcAft>
                <a:spcPts val="0"/>
              </a:spcAft>
              <a:buClr>
                <a:srgbClr val="000000"/>
              </a:buClr>
              <a:buSzPts val="1800"/>
              <a:buFont typeface="Arial"/>
              <a:buNone/>
            </a:pPr>
            <a:r>
              <a:t/>
            </a:r>
            <a:endParaRPr b="0" i="1" sz="1800" u="none" cap="none" strike="noStrike">
              <a:solidFill>
                <a:srgbClr val="2D2753"/>
              </a:solidFill>
              <a:latin typeface="Montserrat"/>
              <a:ea typeface="Montserrat"/>
              <a:cs typeface="Montserrat"/>
              <a:sym typeface="Montserrat"/>
            </a:endParaRPr>
          </a:p>
        </p:txBody>
      </p:sp>
      <p:sp>
        <p:nvSpPr>
          <p:cNvPr id="624" name="Google Shape;624;g21228babe4f_1_42"/>
          <p:cNvSpPr txBox="1"/>
          <p:nvPr/>
        </p:nvSpPr>
        <p:spPr>
          <a:xfrm>
            <a:off x="5319607" y="4549435"/>
            <a:ext cx="6959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Montserrat"/>
                <a:ea typeface="Montserrat"/>
                <a:cs typeface="Montserrat"/>
                <a:sym typeface="Montserrat"/>
              </a:rPr>
              <a:t>Extend and enable ideas</a:t>
            </a:r>
            <a:endParaRPr/>
          </a:p>
          <a:p>
            <a:pPr indent="0" lvl="0" marL="0" marR="0" rtl="0" algn="l">
              <a:lnSpc>
                <a:spcPct val="100000"/>
              </a:lnSpc>
              <a:spcBef>
                <a:spcPts val="0"/>
              </a:spcBef>
              <a:spcAft>
                <a:spcPts val="0"/>
              </a:spcAft>
              <a:buNone/>
            </a:pPr>
            <a:r>
              <a:t/>
            </a:r>
            <a:endParaRPr b="1" i="0" sz="1800" u="sng" cap="none" strike="noStrike">
              <a:solidFill>
                <a:schemeClr val="dk1"/>
              </a:solidFill>
              <a:latin typeface="Montserrat"/>
              <a:ea typeface="Montserrat"/>
              <a:cs typeface="Montserrat"/>
              <a:sym typeface="Montserrat"/>
            </a:endParaRPr>
          </a:p>
        </p:txBody>
      </p:sp>
      <p:sp>
        <p:nvSpPr>
          <p:cNvPr id="625" name="Google Shape;625;g21228babe4f_1_42"/>
          <p:cNvSpPr txBox="1"/>
          <p:nvPr/>
        </p:nvSpPr>
        <p:spPr>
          <a:xfrm>
            <a:off x="321773" y="6358616"/>
            <a:ext cx="6139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107A98"/>
                </a:solidFill>
                <a:latin typeface="Montserrat"/>
                <a:ea typeface="Montserrat"/>
                <a:cs typeface="Montserrat"/>
                <a:sym typeface="Montserrat"/>
              </a:rPr>
              <a:t>Game adapted from Peter Sullivan- 2017</a:t>
            </a:r>
            <a:endParaRPr/>
          </a:p>
        </p:txBody>
      </p:sp>
      <p:sp>
        <p:nvSpPr>
          <p:cNvPr id="626" name="Google Shape;626;g21228babe4f_1_42"/>
          <p:cNvSpPr/>
          <p:nvPr/>
        </p:nvSpPr>
        <p:spPr>
          <a:xfrm>
            <a:off x="1822710" y="1002253"/>
            <a:ext cx="1497900" cy="484500"/>
          </a:xfrm>
          <a:prstGeom prst="rect">
            <a:avLst/>
          </a:prstGeom>
          <a:solidFill>
            <a:srgbClr val="92D05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7" name="Google Shape;627;g21228babe4f_1_42"/>
          <p:cNvSpPr/>
          <p:nvPr/>
        </p:nvSpPr>
        <p:spPr>
          <a:xfrm>
            <a:off x="1266632" y="1486604"/>
            <a:ext cx="1366200" cy="521400"/>
          </a:xfrm>
          <a:prstGeom prst="rect">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8" name="Google Shape;628;g21228babe4f_1_42"/>
          <p:cNvSpPr/>
          <p:nvPr/>
        </p:nvSpPr>
        <p:spPr>
          <a:xfrm>
            <a:off x="2632845" y="1486604"/>
            <a:ext cx="1407300" cy="532800"/>
          </a:xfrm>
          <a:prstGeom prst="rect">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9" name="Google Shape;629;g21228babe4f_1_42"/>
          <p:cNvSpPr/>
          <p:nvPr/>
        </p:nvSpPr>
        <p:spPr>
          <a:xfrm>
            <a:off x="1791009" y="2020043"/>
            <a:ext cx="1529700" cy="532800"/>
          </a:xfrm>
          <a:prstGeom prst="rect">
            <a:avLst/>
          </a:prstGeom>
          <a:solidFill>
            <a:srgbClr val="92D05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30" name="Google Shape;630;g21228babe4f_1_42"/>
          <p:cNvSpPr/>
          <p:nvPr/>
        </p:nvSpPr>
        <p:spPr>
          <a:xfrm>
            <a:off x="2489642" y="1399842"/>
            <a:ext cx="192900" cy="222900"/>
          </a:xfrm>
          <a:prstGeom prst="ellipse">
            <a:avLst/>
          </a:prstGeom>
          <a:solidFill>
            <a:schemeClr val="lt1"/>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AU" sz="1400" u="none" cap="none" strike="noStrike">
                <a:solidFill>
                  <a:srgbClr val="000000"/>
                </a:solidFill>
                <a:latin typeface="Arial"/>
                <a:ea typeface="Arial"/>
                <a:cs typeface="Arial"/>
                <a:sym typeface="Arial"/>
              </a:rPr>
              <a:t>+</a:t>
            </a:r>
            <a:endParaRPr/>
          </a:p>
        </p:txBody>
      </p:sp>
      <p:sp>
        <p:nvSpPr>
          <p:cNvPr id="631" name="Google Shape;631;g21228babe4f_1_42"/>
          <p:cNvSpPr/>
          <p:nvPr/>
        </p:nvSpPr>
        <p:spPr>
          <a:xfrm>
            <a:off x="2506497" y="1896567"/>
            <a:ext cx="192900" cy="222900"/>
          </a:xfrm>
          <a:prstGeom prst="ellipse">
            <a:avLst/>
          </a:prstGeom>
          <a:solidFill>
            <a:schemeClr val="lt1"/>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AU" sz="1400" u="none" cap="none" strike="noStrike">
                <a:solidFill>
                  <a:srgbClr val="000000"/>
                </a:solidFill>
                <a:latin typeface="Arial"/>
                <a:ea typeface="Arial"/>
                <a:cs typeface="Arial"/>
                <a:sym typeface="Arial"/>
              </a:rPr>
              <a:t>x</a:t>
            </a:r>
            <a:endParaRPr/>
          </a:p>
        </p:txBody>
      </p:sp>
      <p:sp>
        <p:nvSpPr>
          <p:cNvPr id="632" name="Google Shape;632;g21228babe4f_1_42"/>
          <p:cNvSpPr txBox="1"/>
          <p:nvPr/>
        </p:nvSpPr>
        <p:spPr>
          <a:xfrm>
            <a:off x="1678325" y="1553118"/>
            <a:ext cx="57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Arial"/>
                <a:ea typeface="Arial"/>
                <a:cs typeface="Arial"/>
                <a:sym typeface="Arial"/>
              </a:rPr>
              <a:t>4</a:t>
            </a:r>
            <a:endParaRPr/>
          </a:p>
        </p:txBody>
      </p:sp>
      <p:sp>
        <p:nvSpPr>
          <p:cNvPr id="633" name="Google Shape;633;g21228babe4f_1_42"/>
          <p:cNvSpPr txBox="1"/>
          <p:nvPr/>
        </p:nvSpPr>
        <p:spPr>
          <a:xfrm>
            <a:off x="3103413" y="1508649"/>
            <a:ext cx="57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Arial"/>
                <a:ea typeface="Arial"/>
                <a:cs typeface="Arial"/>
                <a:sym typeface="Arial"/>
              </a:rPr>
              <a:t>5</a:t>
            </a:r>
            <a:endParaRPr/>
          </a:p>
        </p:txBody>
      </p:sp>
      <p:sp>
        <p:nvSpPr>
          <p:cNvPr id="634" name="Google Shape;634;g21228babe4f_1_42"/>
          <p:cNvSpPr txBox="1"/>
          <p:nvPr/>
        </p:nvSpPr>
        <p:spPr>
          <a:xfrm>
            <a:off x="2283595" y="1018235"/>
            <a:ext cx="57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Arial"/>
                <a:ea typeface="Arial"/>
                <a:cs typeface="Arial"/>
                <a:sym typeface="Arial"/>
              </a:rPr>
              <a:t>9</a:t>
            </a:r>
            <a:endParaRPr/>
          </a:p>
        </p:txBody>
      </p:sp>
      <p:sp>
        <p:nvSpPr>
          <p:cNvPr id="635" name="Google Shape;635;g21228babe4f_1_42"/>
          <p:cNvSpPr txBox="1"/>
          <p:nvPr/>
        </p:nvSpPr>
        <p:spPr>
          <a:xfrm>
            <a:off x="2254587" y="2055620"/>
            <a:ext cx="57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Arial"/>
                <a:ea typeface="Arial"/>
                <a:cs typeface="Arial"/>
                <a:sym typeface="Arial"/>
              </a:rPr>
              <a:t>20</a:t>
            </a:r>
            <a:endParaRPr/>
          </a:p>
        </p:txBody>
      </p:sp>
      <p:sp>
        <p:nvSpPr>
          <p:cNvPr id="636" name="Google Shape;636;g21228babe4f_1_42"/>
          <p:cNvSpPr/>
          <p:nvPr/>
        </p:nvSpPr>
        <p:spPr>
          <a:xfrm>
            <a:off x="734852" y="1937013"/>
            <a:ext cx="393600" cy="580200"/>
          </a:xfrm>
          <a:prstGeom prst="curvedRightArrow">
            <a:avLst>
              <a:gd fmla="val 25000" name="adj1"/>
              <a:gd fmla="val 50000" name="adj2"/>
              <a:gd fmla="val 25000" name="adj3"/>
            </a:avLst>
          </a:prstGeom>
          <a:solidFill>
            <a:schemeClr val="accent1"/>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637" name="Google Shape;637;g21228babe4f_1_42"/>
          <p:cNvSpPr txBox="1"/>
          <p:nvPr/>
        </p:nvSpPr>
        <p:spPr>
          <a:xfrm>
            <a:off x="1055096" y="2172567"/>
            <a:ext cx="114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Arial"/>
                <a:ea typeface="Arial"/>
                <a:cs typeface="Arial"/>
                <a:sym typeface="Arial"/>
              </a:rPr>
              <a:t>product</a:t>
            </a:r>
            <a:endParaRPr/>
          </a:p>
        </p:txBody>
      </p:sp>
      <p:sp>
        <p:nvSpPr>
          <p:cNvPr id="638" name="Google Shape;638;g21228babe4f_1_42"/>
          <p:cNvSpPr txBox="1"/>
          <p:nvPr/>
        </p:nvSpPr>
        <p:spPr>
          <a:xfrm>
            <a:off x="1206164" y="1039305"/>
            <a:ext cx="114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600" u="none" cap="none" strike="noStrike">
                <a:solidFill>
                  <a:srgbClr val="000000"/>
                </a:solidFill>
                <a:latin typeface="Arial"/>
                <a:ea typeface="Arial"/>
                <a:cs typeface="Arial"/>
                <a:sym typeface="Arial"/>
              </a:rPr>
              <a:t>sum</a:t>
            </a:r>
            <a:endParaRPr/>
          </a:p>
        </p:txBody>
      </p:sp>
      <p:sp>
        <p:nvSpPr>
          <p:cNvPr id="639" name="Google Shape;639;g21228babe4f_1_42"/>
          <p:cNvSpPr/>
          <p:nvPr/>
        </p:nvSpPr>
        <p:spPr>
          <a:xfrm flipH="1" rot="10800000">
            <a:off x="749290" y="1122441"/>
            <a:ext cx="393600" cy="624900"/>
          </a:xfrm>
          <a:prstGeom prst="curvedRightArrow">
            <a:avLst>
              <a:gd fmla="val 25000" name="adj1"/>
              <a:gd fmla="val 50000" name="adj2"/>
              <a:gd fmla="val 25000" name="adj3"/>
            </a:avLst>
          </a:prstGeom>
          <a:solidFill>
            <a:schemeClr val="accent1"/>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640" name="Google Shape;640;g21228babe4f_1_42"/>
          <p:cNvPicPr preferRelativeResize="0"/>
          <p:nvPr/>
        </p:nvPicPr>
        <p:blipFill rotWithShape="1">
          <a:blip r:embed="rId3">
            <a:alphaModFix/>
          </a:blip>
          <a:srcRect b="0" l="0" r="0" t="0"/>
          <a:stretch/>
        </p:blipFill>
        <p:spPr>
          <a:xfrm>
            <a:off x="2682496" y="2994303"/>
            <a:ext cx="2266022" cy="1458893"/>
          </a:xfrm>
          <a:prstGeom prst="rect">
            <a:avLst/>
          </a:prstGeom>
          <a:noFill/>
          <a:ln>
            <a:noFill/>
          </a:ln>
        </p:spPr>
      </p:pic>
      <p:pic>
        <p:nvPicPr>
          <p:cNvPr id="641" name="Google Shape;641;g21228babe4f_1_42"/>
          <p:cNvPicPr preferRelativeResize="0"/>
          <p:nvPr/>
        </p:nvPicPr>
        <p:blipFill rotWithShape="1">
          <a:blip r:embed="rId4">
            <a:alphaModFix/>
          </a:blip>
          <a:srcRect b="0" l="0" r="0" t="0"/>
          <a:stretch/>
        </p:blipFill>
        <p:spPr>
          <a:xfrm>
            <a:off x="5215674" y="5333438"/>
            <a:ext cx="1663787" cy="920797"/>
          </a:xfrm>
          <a:prstGeom prst="rect">
            <a:avLst/>
          </a:prstGeom>
          <a:noFill/>
          <a:ln>
            <a:noFill/>
          </a:ln>
        </p:spPr>
      </p:pic>
      <p:pic>
        <p:nvPicPr>
          <p:cNvPr id="642" name="Google Shape;642;g21228babe4f_1_42"/>
          <p:cNvPicPr preferRelativeResize="0"/>
          <p:nvPr/>
        </p:nvPicPr>
        <p:blipFill rotWithShape="1">
          <a:blip r:embed="rId5">
            <a:alphaModFix/>
          </a:blip>
          <a:srcRect b="0" l="0" r="0" t="0"/>
          <a:stretch/>
        </p:blipFill>
        <p:spPr>
          <a:xfrm>
            <a:off x="313418" y="4474034"/>
            <a:ext cx="2119891" cy="1400733"/>
          </a:xfrm>
          <a:prstGeom prst="rect">
            <a:avLst/>
          </a:prstGeom>
          <a:noFill/>
          <a:ln>
            <a:noFill/>
          </a:ln>
        </p:spPr>
      </p:pic>
      <p:sp>
        <p:nvSpPr>
          <p:cNvPr id="643" name="Google Shape;643;g21228babe4f_1_42"/>
          <p:cNvSpPr txBox="1"/>
          <p:nvPr/>
        </p:nvSpPr>
        <p:spPr>
          <a:xfrm>
            <a:off x="504947" y="2761258"/>
            <a:ext cx="4639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Vary the position of what is missing</a:t>
            </a:r>
            <a:endParaRPr/>
          </a:p>
        </p:txBody>
      </p:sp>
      <p:pic>
        <p:nvPicPr>
          <p:cNvPr id="644" name="Google Shape;644;g21228babe4f_1_42"/>
          <p:cNvPicPr preferRelativeResize="0"/>
          <p:nvPr/>
        </p:nvPicPr>
        <p:blipFill rotWithShape="1">
          <a:blip r:embed="rId6">
            <a:alphaModFix/>
          </a:blip>
          <a:srcRect b="0" l="0" r="0" t="0"/>
          <a:stretch/>
        </p:blipFill>
        <p:spPr>
          <a:xfrm>
            <a:off x="2565135" y="4493052"/>
            <a:ext cx="2403467" cy="1253983"/>
          </a:xfrm>
          <a:prstGeom prst="rect">
            <a:avLst/>
          </a:prstGeom>
          <a:noFill/>
          <a:ln>
            <a:noFill/>
          </a:ln>
        </p:spPr>
      </p:pic>
      <p:pic>
        <p:nvPicPr>
          <p:cNvPr id="645" name="Google Shape;645;g21228babe4f_1_42"/>
          <p:cNvPicPr preferRelativeResize="0"/>
          <p:nvPr/>
        </p:nvPicPr>
        <p:blipFill rotWithShape="1">
          <a:blip r:embed="rId7">
            <a:alphaModFix/>
          </a:blip>
          <a:srcRect b="0" l="0" r="0" t="0"/>
          <a:stretch/>
        </p:blipFill>
        <p:spPr>
          <a:xfrm>
            <a:off x="223148" y="3168446"/>
            <a:ext cx="2319570" cy="1239608"/>
          </a:xfrm>
          <a:prstGeom prst="rect">
            <a:avLst/>
          </a:prstGeom>
          <a:noFill/>
          <a:ln>
            <a:noFill/>
          </a:ln>
        </p:spPr>
      </p:pic>
      <p:pic>
        <p:nvPicPr>
          <p:cNvPr id="646" name="Google Shape;646;g21228babe4f_1_42"/>
          <p:cNvPicPr preferRelativeResize="0"/>
          <p:nvPr/>
        </p:nvPicPr>
        <p:blipFill rotWithShape="1">
          <a:blip r:embed="rId8">
            <a:alphaModFix/>
          </a:blip>
          <a:srcRect b="0" l="0" r="0" t="0"/>
          <a:stretch/>
        </p:blipFill>
        <p:spPr>
          <a:xfrm>
            <a:off x="6985373" y="5363859"/>
            <a:ext cx="1619333" cy="825542"/>
          </a:xfrm>
          <a:prstGeom prst="rect">
            <a:avLst/>
          </a:prstGeom>
          <a:noFill/>
          <a:ln>
            <a:noFill/>
          </a:ln>
        </p:spPr>
      </p:pic>
      <p:sp>
        <p:nvSpPr>
          <p:cNvPr id="647" name="Google Shape;647;g21228babe4f_1_42"/>
          <p:cNvSpPr txBox="1"/>
          <p:nvPr/>
        </p:nvSpPr>
        <p:spPr>
          <a:xfrm>
            <a:off x="5359774" y="4930691"/>
            <a:ext cx="659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Arial"/>
                <a:ea typeface="Arial"/>
                <a:cs typeface="Arial"/>
                <a:sym typeface="Arial"/>
              </a:rPr>
              <a:t>You choose              Change operation    Use negative integers      Use algebra</a:t>
            </a:r>
            <a:endParaRPr/>
          </a:p>
        </p:txBody>
      </p:sp>
      <p:pic>
        <p:nvPicPr>
          <p:cNvPr id="648" name="Google Shape;648;g21228babe4f_1_42"/>
          <p:cNvPicPr preferRelativeResize="0"/>
          <p:nvPr/>
        </p:nvPicPr>
        <p:blipFill rotWithShape="1">
          <a:blip r:embed="rId9">
            <a:alphaModFix/>
          </a:blip>
          <a:srcRect b="0" l="0" r="0" t="0"/>
          <a:stretch/>
        </p:blipFill>
        <p:spPr>
          <a:xfrm>
            <a:off x="8799346" y="5238468"/>
            <a:ext cx="1625684" cy="920797"/>
          </a:xfrm>
          <a:prstGeom prst="rect">
            <a:avLst/>
          </a:prstGeom>
          <a:noFill/>
          <a:ln>
            <a:noFill/>
          </a:ln>
        </p:spPr>
      </p:pic>
      <p:pic>
        <p:nvPicPr>
          <p:cNvPr id="649" name="Google Shape;649;g21228babe4f_1_42"/>
          <p:cNvPicPr preferRelativeResize="0"/>
          <p:nvPr/>
        </p:nvPicPr>
        <p:blipFill rotWithShape="1">
          <a:blip r:embed="rId10">
            <a:alphaModFix/>
          </a:blip>
          <a:srcRect b="0" l="0" r="0" t="0"/>
          <a:stretch/>
        </p:blipFill>
        <p:spPr>
          <a:xfrm>
            <a:off x="10421351" y="5299911"/>
            <a:ext cx="1682836" cy="9017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21228babe4f_1_73"/>
          <p:cNvSpPr txBox="1"/>
          <p:nvPr/>
        </p:nvSpPr>
        <p:spPr>
          <a:xfrm>
            <a:off x="5319607" y="1013633"/>
            <a:ext cx="67809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AU" sz="2800" u="none" cap="none" strike="noStrike">
                <a:solidFill>
                  <a:srgbClr val="000000"/>
                </a:solidFill>
                <a:latin typeface="Montserrat"/>
                <a:ea typeface="Montserrat"/>
                <a:cs typeface="Montserrat"/>
                <a:sym typeface="Montserrat"/>
              </a:rPr>
              <a:t>Millions </a:t>
            </a:r>
            <a:r>
              <a:rPr b="0" i="0" lang="en-AU" sz="2000" u="none" cap="none" strike="noStrike">
                <a:solidFill>
                  <a:srgbClr val="000000"/>
                </a:solidFill>
                <a:latin typeface="Montserrat"/>
                <a:ea typeface="Montserrat"/>
                <a:cs typeface="Montserrat"/>
                <a:sym typeface="Montserrat"/>
              </a:rPr>
              <a:t>Year 7-8</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Materials:</a:t>
            </a:r>
            <a:r>
              <a:rPr b="1" i="0" lang="en-AU" sz="1800" u="none" cap="none" strike="noStrike">
                <a:solidFill>
                  <a:schemeClr val="dk1"/>
                </a:solidFill>
                <a:latin typeface="Montserrat"/>
                <a:ea typeface="Montserrat"/>
                <a:cs typeface="Montserrat"/>
                <a:sym typeface="Montserrat"/>
              </a:rPr>
              <a:t>  </a:t>
            </a:r>
            <a:r>
              <a:rPr b="0" i="0" lang="en-AU" sz="1800" u="none" cap="none" strike="noStrike">
                <a:solidFill>
                  <a:schemeClr val="dk1"/>
                </a:solidFill>
                <a:latin typeface="Montserrat"/>
                <a:ea typeface="Montserrat"/>
                <a:cs typeface="Montserrat"/>
                <a:sym typeface="Montserrat"/>
              </a:rPr>
              <a:t>1-6 </a:t>
            </a:r>
            <a:r>
              <a:rPr b="0" i="0" lang="en-AU" sz="1600" u="none" cap="none" strike="noStrike">
                <a:solidFill>
                  <a:schemeClr val="dk1"/>
                </a:solidFill>
                <a:latin typeface="Montserrat"/>
                <a:ea typeface="Montserrat"/>
                <a:cs typeface="Montserrat"/>
                <a:sym typeface="Montserrat"/>
              </a:rPr>
              <a:t>dice, pen, paper, place value houses grid. </a:t>
            </a:r>
            <a:endParaRPr b="0" i="0" sz="1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rPr b="1" i="0" lang="en-AU" sz="1800" u="sng" cap="none" strike="noStrike">
                <a:solidFill>
                  <a:schemeClr val="dk1"/>
                </a:solidFill>
                <a:latin typeface="Montserrat"/>
                <a:ea typeface="Montserrat"/>
                <a:cs typeface="Montserrat"/>
                <a:sym typeface="Montserrat"/>
              </a:rPr>
              <a:t>Maths Concepts</a:t>
            </a:r>
            <a:r>
              <a:rPr b="1" i="0" lang="en-AU" sz="1800" u="none" cap="none" strike="noStrike">
                <a:solidFill>
                  <a:schemeClr val="dk1"/>
                </a:solidFill>
                <a:latin typeface="Montserrat"/>
                <a:ea typeface="Montserrat"/>
                <a:cs typeface="Montserrat"/>
                <a:sym typeface="Montserrat"/>
              </a:rPr>
              <a:t>: </a:t>
            </a:r>
            <a:r>
              <a:rPr b="0" i="0" lang="en-AU" sz="1600" u="none" cap="none" strike="noStrike">
                <a:solidFill>
                  <a:schemeClr val="dk1"/>
                </a:solidFill>
                <a:latin typeface="Montserrat"/>
                <a:ea typeface="Montserrat"/>
                <a:cs typeface="Montserrat"/>
                <a:sym typeface="Montserrat"/>
              </a:rPr>
              <a:t>exponents, addition, place value</a:t>
            </a:r>
            <a:endParaRPr b="1" i="0" sz="1600" u="sng"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800"/>
              <a:buFont typeface="Arial"/>
              <a:buNone/>
            </a:pPr>
            <a:r>
              <a:t/>
            </a:r>
            <a:endParaRPr b="1" i="0" sz="800" u="sng"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1" i="0" lang="en-AU" sz="1800" u="sng" cap="none" strike="noStrike">
                <a:solidFill>
                  <a:schemeClr val="dk1"/>
                </a:solidFill>
                <a:latin typeface="Montserrat"/>
                <a:ea typeface="Montserrat"/>
                <a:cs typeface="Montserrat"/>
                <a:sym typeface="Montserrat"/>
              </a:rPr>
              <a:t>Aim</a:t>
            </a:r>
            <a:r>
              <a:rPr b="0" i="0" lang="en-AU" sz="1800" u="none" cap="none" strike="noStrike">
                <a:solidFill>
                  <a:schemeClr val="dk1"/>
                </a:solidFill>
                <a:latin typeface="Montserrat"/>
                <a:ea typeface="Montserrat"/>
                <a:cs typeface="Montserrat"/>
                <a:sym typeface="Montserrat"/>
              </a:rPr>
              <a:t>:</a:t>
            </a:r>
            <a:r>
              <a:rPr b="0" i="1" lang="en-AU" sz="1800" u="none" cap="none" strike="noStrike">
                <a:solidFill>
                  <a:srgbClr val="000000"/>
                </a:solidFill>
                <a:latin typeface="Montserrat"/>
                <a:ea typeface="Montserrat"/>
                <a:cs typeface="Montserrat"/>
                <a:sym typeface="Montserrat"/>
              </a:rPr>
              <a:t> </a:t>
            </a:r>
            <a:r>
              <a:rPr b="0" i="1" lang="en-AU" sz="1600" u="none" cap="none" strike="noStrike">
                <a:solidFill>
                  <a:srgbClr val="000000"/>
                </a:solidFill>
                <a:latin typeface="Montserrat"/>
                <a:ea typeface="Montserrat"/>
                <a:cs typeface="Montserrat"/>
                <a:sym typeface="Montserrat"/>
              </a:rPr>
              <a:t>Be the the first to get to 2 000 000</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13E52"/>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rgbClr val="213E52"/>
                </a:solidFill>
                <a:latin typeface="Montserrat"/>
                <a:ea typeface="Montserrat"/>
                <a:cs typeface="Montserrat"/>
                <a:sym typeface="Montserrat"/>
              </a:rPr>
              <a:t>Players take turns to roll a dice e.g. </a:t>
            </a:r>
            <a:r>
              <a:rPr b="0" i="0" lang="en-AU" sz="1600" u="none" cap="none" strike="noStrike">
                <a:solidFill>
                  <a:srgbClr val="FF0000"/>
                </a:solidFill>
                <a:latin typeface="Montserrat"/>
                <a:ea typeface="Montserrat"/>
                <a:cs typeface="Montserrat"/>
                <a:sym typeface="Montserrat"/>
              </a:rPr>
              <a:t>5</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rgbClr val="213E52"/>
                </a:solidFill>
                <a:latin typeface="Montserrat"/>
                <a:ea typeface="Montserrat"/>
                <a:cs typeface="Montserrat"/>
                <a:sym typeface="Montserrat"/>
              </a:rPr>
              <a:t>They r</a:t>
            </a:r>
            <a:r>
              <a:rPr b="0" i="0" lang="en-AU" sz="1600" u="none" cap="none" strike="noStrike">
                <a:solidFill>
                  <a:srgbClr val="213E52"/>
                </a:solidFill>
                <a:latin typeface="Montserrat"/>
                <a:ea typeface="Montserrat"/>
                <a:cs typeface="Montserrat"/>
                <a:sym typeface="Montserrat"/>
              </a:rPr>
              <a:t>epresent this value as a power of 10 eg </a:t>
            </a:r>
            <a:r>
              <a:rPr b="0" i="0" lang="en-AU" sz="1600" u="none" cap="none" strike="noStrike">
                <a:solidFill>
                  <a:srgbClr val="FF0000"/>
                </a:solidFill>
                <a:latin typeface="Montserrat"/>
                <a:ea typeface="Montserrat"/>
                <a:cs typeface="Montserrat"/>
                <a:sym typeface="Montserrat"/>
              </a:rPr>
              <a:t>10</a:t>
            </a:r>
            <a:r>
              <a:rPr b="0" baseline="30000" i="0" lang="en-AU" sz="1600" u="none" cap="none" strike="noStrike">
                <a:solidFill>
                  <a:srgbClr val="FF0000"/>
                </a:solidFill>
                <a:latin typeface="Montserrat"/>
                <a:ea typeface="Montserrat"/>
                <a:cs typeface="Montserrat"/>
                <a:sym typeface="Montserrat"/>
              </a:rPr>
              <a:t>5</a:t>
            </a:r>
            <a:r>
              <a:rPr b="0" i="0" lang="en-AU" sz="1600" u="none" cap="none" strike="noStrike">
                <a:solidFill>
                  <a:srgbClr val="FF0000"/>
                </a:solidFill>
                <a:latin typeface="Montserrat"/>
                <a:ea typeface="Montserrat"/>
                <a:cs typeface="Montserrat"/>
                <a:sym typeface="Montserrat"/>
              </a:rPr>
              <a:t> = 100 000</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rgbClr val="213E52"/>
                </a:solidFill>
                <a:latin typeface="Montserrat"/>
                <a:ea typeface="Montserrat"/>
                <a:cs typeface="Montserrat"/>
                <a:sym typeface="Montserrat"/>
              </a:rPr>
              <a:t>Place this value in their grid- prove why and pass dice.</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rgbClr val="213E52"/>
                </a:solidFill>
                <a:latin typeface="Montserrat"/>
                <a:ea typeface="Montserrat"/>
                <a:cs typeface="Montserrat"/>
                <a:sym typeface="Montserrat"/>
              </a:rPr>
              <a:t>The next player then has their turn. </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rgbClr val="213E52"/>
                </a:solidFill>
                <a:latin typeface="Montserrat"/>
                <a:ea typeface="Montserrat"/>
                <a:cs typeface="Montserrat"/>
                <a:sym typeface="Montserrat"/>
              </a:rPr>
              <a:t>On their nextrolls, the players add their new values but record it as a cumulative total in their grid. </a:t>
            </a:r>
            <a:endParaRPr/>
          </a:p>
          <a:p>
            <a:pPr indent="0" lvl="0" marL="0" marR="0" rtl="0" algn="l">
              <a:lnSpc>
                <a:spcPct val="100000"/>
              </a:lnSpc>
              <a:spcBef>
                <a:spcPts val="600"/>
              </a:spcBef>
              <a:spcAft>
                <a:spcPts val="0"/>
              </a:spcAft>
              <a:buNone/>
            </a:pPr>
            <a:r>
              <a:t/>
            </a:r>
            <a:endParaRPr b="0" i="1" sz="1600" u="none" cap="none" strike="noStrike">
              <a:solidFill>
                <a:srgbClr val="000000"/>
              </a:solidFill>
              <a:latin typeface="Arial"/>
              <a:ea typeface="Arial"/>
              <a:cs typeface="Arial"/>
              <a:sym typeface="Arial"/>
            </a:endParaRPr>
          </a:p>
          <a:p>
            <a:pPr indent="-228600" lvl="0" marL="342900" marR="0" rtl="0" algn="l">
              <a:lnSpc>
                <a:spcPct val="100000"/>
              </a:lnSpc>
              <a:spcBef>
                <a:spcPts val="600"/>
              </a:spcBef>
              <a:spcAft>
                <a:spcPts val="0"/>
              </a:spcAft>
              <a:buClr>
                <a:srgbClr val="000000"/>
              </a:buClr>
              <a:buSzPts val="1800"/>
              <a:buFont typeface="Arial"/>
              <a:buNone/>
            </a:pPr>
            <a:r>
              <a:t/>
            </a:r>
            <a:endParaRPr b="0" i="1" sz="1800" u="none" cap="none" strike="noStrike">
              <a:solidFill>
                <a:srgbClr val="2D2753"/>
              </a:solidFill>
              <a:latin typeface="Montserrat"/>
              <a:ea typeface="Montserrat"/>
              <a:cs typeface="Montserrat"/>
              <a:sym typeface="Montserrat"/>
            </a:endParaRPr>
          </a:p>
        </p:txBody>
      </p:sp>
      <p:sp>
        <p:nvSpPr>
          <p:cNvPr id="656" name="Google Shape;656;g21228babe4f_1_73"/>
          <p:cNvSpPr txBox="1"/>
          <p:nvPr/>
        </p:nvSpPr>
        <p:spPr>
          <a:xfrm>
            <a:off x="5319607" y="4619678"/>
            <a:ext cx="6959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sng" cap="none" strike="noStrike">
                <a:solidFill>
                  <a:schemeClr val="dk1"/>
                </a:solidFill>
                <a:latin typeface="Montserrat"/>
                <a:ea typeface="Montserrat"/>
                <a:cs typeface="Montserrat"/>
                <a:sym typeface="Montserrat"/>
              </a:rPr>
              <a:t>Extend and enable ideas</a:t>
            </a:r>
            <a:endParaRPr/>
          </a:p>
          <a:p>
            <a:pPr indent="0" lvl="0" marL="0" marR="0" rtl="0" algn="l">
              <a:lnSpc>
                <a:spcPct val="100000"/>
              </a:lnSpc>
              <a:spcBef>
                <a:spcPts val="0"/>
              </a:spcBef>
              <a:spcAft>
                <a:spcPts val="0"/>
              </a:spcAft>
              <a:buNone/>
            </a:pPr>
            <a:r>
              <a:t/>
            </a:r>
            <a:endParaRPr b="1" i="0" sz="1800" u="sng" cap="none" strike="noStrike">
              <a:solidFill>
                <a:schemeClr val="dk1"/>
              </a:solidFill>
              <a:latin typeface="Montserrat"/>
              <a:ea typeface="Montserrat"/>
              <a:cs typeface="Montserrat"/>
              <a:sym typeface="Montserrat"/>
            </a:endParaRPr>
          </a:p>
        </p:txBody>
      </p:sp>
      <p:graphicFrame>
        <p:nvGraphicFramePr>
          <p:cNvPr id="657" name="Google Shape;657;g21228babe4f_1_73"/>
          <p:cNvGraphicFramePr/>
          <p:nvPr/>
        </p:nvGraphicFramePr>
        <p:xfrm>
          <a:off x="182244" y="1184757"/>
          <a:ext cx="3000000" cy="3000000"/>
        </p:xfrm>
        <a:graphic>
          <a:graphicData uri="http://schemas.openxmlformats.org/drawingml/2006/table">
            <a:tbl>
              <a:tblPr bandRow="1" firstCol="1" firstRow="1">
                <a:noFill/>
                <a:tableStyleId>{1C9753DD-FD1A-4DD6-A624-D2B76EB5C03C}</a:tableStyleId>
              </a:tblPr>
              <a:tblGrid>
                <a:gridCol w="559275"/>
                <a:gridCol w="558650"/>
                <a:gridCol w="559275"/>
                <a:gridCol w="558650"/>
                <a:gridCol w="558650"/>
                <a:gridCol w="559275"/>
                <a:gridCol w="566075"/>
                <a:gridCol w="563600"/>
                <a:gridCol w="562375"/>
              </a:tblGrid>
              <a:tr h="289225">
                <a:tc gridSpan="3">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MILLIONS</a:t>
                      </a:r>
                      <a:endParaRPr b="1" sz="1600">
                        <a:solidFill>
                          <a:schemeClr val="accent2"/>
                        </a:solidFill>
                        <a:latin typeface="Arial"/>
                        <a:ea typeface="Arial"/>
                        <a:cs typeface="Arial"/>
                        <a:sym typeface="Arial"/>
                      </a:endParaRPr>
                    </a:p>
                  </a:txBody>
                  <a:tcPr marT="0" marB="0" marR="68575" marL="68575">
                    <a:solidFill>
                      <a:srgbClr val="E9F4DE"/>
                    </a:solidFill>
                  </a:tcPr>
                </a:tc>
                <a:tc hMerge="1"/>
                <a:tc hMerge="1"/>
                <a:tc gridSpan="3">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THOUSANDS</a:t>
                      </a:r>
                      <a:endParaRPr b="1" sz="1600">
                        <a:solidFill>
                          <a:schemeClr val="accent2"/>
                        </a:solidFill>
                        <a:latin typeface="Arial"/>
                        <a:ea typeface="Arial"/>
                        <a:cs typeface="Arial"/>
                        <a:sym typeface="Arial"/>
                      </a:endParaRPr>
                    </a:p>
                  </a:txBody>
                  <a:tcPr marT="0" marB="0" marR="68575" marL="68575">
                    <a:solidFill>
                      <a:srgbClr val="E9F4DE"/>
                    </a:solidFill>
                  </a:tcPr>
                </a:tc>
                <a:tc hMerge="1"/>
                <a:tc hMerge="1"/>
                <a:tc gridSpan="3">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ONES</a:t>
                      </a:r>
                      <a:endParaRPr b="1" sz="1600">
                        <a:solidFill>
                          <a:schemeClr val="accent2"/>
                        </a:solidFill>
                        <a:latin typeface="Arial"/>
                        <a:ea typeface="Arial"/>
                        <a:cs typeface="Arial"/>
                        <a:sym typeface="Arial"/>
                      </a:endParaRPr>
                    </a:p>
                  </a:txBody>
                  <a:tcPr marT="0" marB="0" marR="68575" marL="68575">
                    <a:solidFill>
                      <a:srgbClr val="E9F4DE"/>
                    </a:solidFill>
                  </a:tcPr>
                </a:tc>
                <a:tc hMerge="1"/>
                <a:tc hMerge="1"/>
              </a:tr>
              <a:tr h="279875">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H</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T</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O</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H</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T</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O</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H</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T</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O</a:t>
                      </a:r>
                      <a:endParaRPr b="1" sz="1600">
                        <a:solidFill>
                          <a:schemeClr val="accent2"/>
                        </a:solidFill>
                        <a:latin typeface="Arial"/>
                        <a:ea typeface="Arial"/>
                        <a:cs typeface="Arial"/>
                        <a:sym typeface="Arial"/>
                      </a:endParaRPr>
                    </a:p>
                  </a:txBody>
                  <a:tcPr marT="0" marB="0" marR="68575" marL="68575">
                    <a:solidFill>
                      <a:srgbClr val="E9F4DE"/>
                    </a:solidFill>
                  </a:tcPr>
                </a:tc>
              </a:tr>
              <a:tr h="279875">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8</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7</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6</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5</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4</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3</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2</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1</a:t>
                      </a:r>
                      <a:endParaRPr b="1" sz="1600">
                        <a:solidFill>
                          <a:schemeClr val="accent2"/>
                        </a:solidFill>
                        <a:latin typeface="Arial"/>
                        <a:ea typeface="Arial"/>
                        <a:cs typeface="Arial"/>
                        <a:sym typeface="Arial"/>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Arial"/>
                          <a:ea typeface="Arial"/>
                          <a:cs typeface="Arial"/>
                          <a:sym typeface="Arial"/>
                        </a:rPr>
                        <a:t>10</a:t>
                      </a:r>
                      <a:r>
                        <a:rPr b="1" baseline="30000" lang="en-AU" sz="1600">
                          <a:solidFill>
                            <a:schemeClr val="accent2"/>
                          </a:solidFill>
                          <a:latin typeface="Arial"/>
                          <a:ea typeface="Arial"/>
                          <a:cs typeface="Arial"/>
                          <a:sym typeface="Arial"/>
                        </a:rPr>
                        <a:t>0</a:t>
                      </a:r>
                      <a:endParaRPr b="1" sz="1600">
                        <a:solidFill>
                          <a:schemeClr val="accent2"/>
                        </a:solidFill>
                        <a:latin typeface="Arial"/>
                        <a:ea typeface="Arial"/>
                        <a:cs typeface="Arial"/>
                        <a:sym typeface="Arial"/>
                      </a:endParaRPr>
                    </a:p>
                  </a:txBody>
                  <a:tcPr marT="0" marB="0" marR="68575" marL="68575">
                    <a:solidFill>
                      <a:srgbClr val="E9F4DE"/>
                    </a:solidFill>
                  </a:tcPr>
                </a:tc>
              </a:tr>
              <a:tr h="279875">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solidFill>
                      <a:srgbClr val="FCD0DF"/>
                    </a:solidFill>
                  </a:tcPr>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r>
              <a:tr h="279875">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solidFill>
                      <a:srgbClr val="FCD0DF"/>
                    </a:solidFill>
                  </a:tcPr>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r>
              <a:tr h="279875">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solidFill>
                      <a:srgbClr val="FCD0DF"/>
                    </a:solidFill>
                  </a:tcPr>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r>
              <a:tr h="279875">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2</a:t>
                      </a:r>
                      <a:endParaRPr b="1" sz="1600">
                        <a:solidFill>
                          <a:schemeClr val="accent5"/>
                        </a:solidFill>
                        <a:latin typeface="Arial"/>
                        <a:ea typeface="Arial"/>
                        <a:cs typeface="Arial"/>
                        <a:sym typeface="Arial"/>
                      </a:endParaRPr>
                    </a:p>
                  </a:txBody>
                  <a:tcPr marT="0" marB="0" marR="68575" marL="68575">
                    <a:solidFill>
                      <a:srgbClr val="FCD0DF"/>
                    </a:solidFill>
                  </a:tcPr>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r>
              <a:tr h="279875">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solidFill>
                      <a:srgbClr val="FCD0DF"/>
                    </a:solidFill>
                  </a:tcPr>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2</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1</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b="1" lang="en-AU" sz="1600">
                          <a:solidFill>
                            <a:schemeClr val="accent5"/>
                          </a:solidFill>
                          <a:latin typeface="Arial"/>
                          <a:ea typeface="Arial"/>
                          <a:cs typeface="Arial"/>
                          <a:sym typeface="Arial"/>
                        </a:rPr>
                        <a:t>0</a:t>
                      </a:r>
                      <a:endParaRPr b="1" sz="1600">
                        <a:solidFill>
                          <a:schemeClr val="accent5"/>
                        </a:solidFill>
                        <a:latin typeface="Arial"/>
                        <a:ea typeface="Arial"/>
                        <a:cs typeface="Arial"/>
                        <a:sym typeface="Arial"/>
                      </a:endParaRPr>
                    </a:p>
                  </a:txBody>
                  <a:tcPr marT="0" marB="0" marR="68575" marL="68575"/>
                </a:tc>
              </a:tr>
              <a:tr h="279875">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r>
              <a:tr h="279875">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2"/>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t/>
                      </a:r>
                      <a:endParaRPr b="1" sz="1600">
                        <a:solidFill>
                          <a:schemeClr val="accent5"/>
                        </a:solidFill>
                        <a:latin typeface="Arial"/>
                        <a:ea typeface="Arial"/>
                        <a:cs typeface="Arial"/>
                        <a:sym typeface="Arial"/>
                      </a:endParaRPr>
                    </a:p>
                  </a:txBody>
                  <a:tcPr marT="0" marB="0" marR="68575" marL="68575"/>
                </a:tc>
              </a:tr>
            </a:tbl>
          </a:graphicData>
        </a:graphic>
      </p:graphicFrame>
      <p:pic>
        <p:nvPicPr>
          <p:cNvPr id="658" name="Google Shape;658;g21228babe4f_1_73"/>
          <p:cNvPicPr preferRelativeResize="0"/>
          <p:nvPr/>
        </p:nvPicPr>
        <p:blipFill rotWithShape="1">
          <a:blip r:embed="rId3">
            <a:alphaModFix/>
          </a:blip>
          <a:srcRect b="0" l="0" r="0" t="0"/>
          <a:stretch/>
        </p:blipFill>
        <p:spPr>
          <a:xfrm>
            <a:off x="11137135" y="1114252"/>
            <a:ext cx="623247" cy="646331"/>
          </a:xfrm>
          <a:prstGeom prst="rect">
            <a:avLst/>
          </a:prstGeom>
          <a:noFill/>
          <a:ln>
            <a:noFill/>
          </a:ln>
        </p:spPr>
      </p:pic>
      <p:sp>
        <p:nvSpPr>
          <p:cNvPr id="659" name="Google Shape;659;g21228babe4f_1_73"/>
          <p:cNvSpPr txBox="1"/>
          <p:nvPr/>
        </p:nvSpPr>
        <p:spPr>
          <a:xfrm>
            <a:off x="406362" y="4042941"/>
            <a:ext cx="6176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600" u="none" cap="none" strike="noStrike">
                <a:solidFill>
                  <a:srgbClr val="213E52"/>
                </a:solidFill>
                <a:latin typeface="Montserrat"/>
                <a:ea typeface="Montserrat"/>
                <a:cs typeface="Montserrat"/>
                <a:sym typeface="Montserrat"/>
              </a:rPr>
              <a:t>In the example above, the player rolled </a:t>
            </a:r>
            <a:endParaRPr/>
          </a:p>
          <a:p>
            <a:pPr indent="0" lvl="0" marL="0" marR="0" rtl="0" algn="l">
              <a:lnSpc>
                <a:spcPct val="100000"/>
              </a:lnSpc>
              <a:spcBef>
                <a:spcPts val="0"/>
              </a:spcBef>
              <a:spcAft>
                <a:spcPts val="0"/>
              </a:spcAft>
              <a:buNone/>
            </a:pPr>
            <a:r>
              <a:rPr b="0" i="0" lang="en-AU" sz="1600" u="none" cap="none" strike="noStrike">
                <a:solidFill>
                  <a:srgbClr val="FF0000"/>
                </a:solidFill>
                <a:latin typeface="Montserrat"/>
                <a:ea typeface="Montserrat"/>
                <a:cs typeface="Montserrat"/>
                <a:sym typeface="Montserrat"/>
              </a:rPr>
              <a:t>5, 4 ,3, 5 </a:t>
            </a:r>
            <a:r>
              <a:rPr b="0" i="0" lang="en-AU" sz="1600" u="none" cap="none" strike="noStrike">
                <a:solidFill>
                  <a:schemeClr val="dk1"/>
                </a:solidFill>
                <a:latin typeface="Montserrat"/>
                <a:ea typeface="Montserrat"/>
                <a:cs typeface="Montserrat"/>
                <a:sym typeface="Montserrat"/>
              </a:rPr>
              <a:t>and</a:t>
            </a:r>
            <a:r>
              <a:rPr b="0" i="0" lang="en-AU" sz="1600" u="none" cap="none" strike="noStrike">
                <a:solidFill>
                  <a:srgbClr val="FF0000"/>
                </a:solidFill>
                <a:latin typeface="Montserrat"/>
                <a:ea typeface="Montserrat"/>
                <a:cs typeface="Montserrat"/>
                <a:sym typeface="Montserrat"/>
              </a:rPr>
              <a:t> 6 </a:t>
            </a:r>
            <a:r>
              <a:rPr b="0" i="0" lang="en-AU" sz="1600" u="none" cap="none" strike="noStrike">
                <a:solidFill>
                  <a:srgbClr val="213E52"/>
                </a:solidFill>
                <a:latin typeface="Montserrat"/>
                <a:ea typeface="Montserrat"/>
                <a:cs typeface="Montserrat"/>
                <a:sym typeface="Montserrat"/>
              </a:rPr>
              <a:t>(record an accumulative total)</a:t>
            </a:r>
            <a:endParaRPr/>
          </a:p>
        </p:txBody>
      </p:sp>
      <p:graphicFrame>
        <p:nvGraphicFramePr>
          <p:cNvPr id="660" name="Google Shape;660;g21228babe4f_1_73"/>
          <p:cNvGraphicFramePr/>
          <p:nvPr/>
        </p:nvGraphicFramePr>
        <p:xfrm>
          <a:off x="268942" y="4942843"/>
          <a:ext cx="3000000" cy="3000000"/>
        </p:xfrm>
        <a:graphic>
          <a:graphicData uri="http://schemas.openxmlformats.org/drawingml/2006/table">
            <a:tbl>
              <a:tblPr bandRow="1" firstCol="1" firstRow="1">
                <a:noFill/>
                <a:tableStyleId>{1C9753DD-FD1A-4DD6-A624-D2B76EB5C03C}</a:tableStyleId>
              </a:tblPr>
              <a:tblGrid>
                <a:gridCol w="973975"/>
                <a:gridCol w="975050"/>
                <a:gridCol w="973975"/>
                <a:gridCol w="973975"/>
                <a:gridCol w="975050"/>
              </a:tblGrid>
              <a:tr h="247700">
                <a:tc gridSpan="2">
                  <a:txBody>
                    <a:bodyPr/>
                    <a:lstStyle/>
                    <a:p>
                      <a:pPr indent="0" lvl="0" marL="0" marR="0" rtl="0" algn="ctr">
                        <a:lnSpc>
                          <a:spcPct val="107000"/>
                        </a:lnSpc>
                        <a:spcBef>
                          <a:spcPts val="0"/>
                        </a:spcBef>
                        <a:spcAft>
                          <a:spcPts val="0"/>
                        </a:spcAft>
                        <a:buNone/>
                      </a:pPr>
                      <a:r>
                        <a:rPr b="1" lang="en-AU" sz="1600">
                          <a:solidFill>
                            <a:schemeClr val="accent2"/>
                          </a:solidFill>
                          <a:latin typeface="Montserrat"/>
                          <a:ea typeface="Montserrat"/>
                          <a:cs typeface="Montserrat"/>
                          <a:sym typeface="Montserrat"/>
                        </a:rPr>
                        <a:t>PARTS OF ONE</a:t>
                      </a:r>
                      <a:endParaRPr b="1" sz="1600">
                        <a:solidFill>
                          <a:schemeClr val="accent2"/>
                        </a:solidFill>
                        <a:latin typeface="Montserrat"/>
                        <a:ea typeface="Montserrat"/>
                        <a:cs typeface="Montserrat"/>
                        <a:sym typeface="Montserrat"/>
                      </a:endParaRPr>
                    </a:p>
                  </a:txBody>
                  <a:tcPr marT="0" marB="0" marR="68575" marL="68575">
                    <a:solidFill>
                      <a:srgbClr val="E9F4DE"/>
                    </a:solidFill>
                  </a:tcPr>
                </a:tc>
                <a:tc hMerge="1"/>
                <a:tc gridSpan="3">
                  <a:txBody>
                    <a:bodyPr/>
                    <a:lstStyle/>
                    <a:p>
                      <a:pPr indent="0" lvl="0" marL="0" marR="0" rtl="0" algn="ctr">
                        <a:lnSpc>
                          <a:spcPct val="107000"/>
                        </a:lnSpc>
                        <a:spcBef>
                          <a:spcPts val="0"/>
                        </a:spcBef>
                        <a:spcAft>
                          <a:spcPts val="0"/>
                        </a:spcAft>
                        <a:buNone/>
                      </a:pPr>
                      <a:r>
                        <a:rPr b="1" lang="en-AU" sz="1600">
                          <a:solidFill>
                            <a:schemeClr val="accent2"/>
                          </a:solidFill>
                          <a:latin typeface="Montserrat"/>
                          <a:ea typeface="Montserrat"/>
                          <a:cs typeface="Montserrat"/>
                          <a:sym typeface="Montserrat"/>
                        </a:rPr>
                        <a:t>THOUSANDTHS</a:t>
                      </a:r>
                      <a:endParaRPr b="1" sz="1600">
                        <a:solidFill>
                          <a:schemeClr val="accent2"/>
                        </a:solidFill>
                        <a:latin typeface="Montserrat"/>
                        <a:ea typeface="Montserrat"/>
                        <a:cs typeface="Montserrat"/>
                        <a:sym typeface="Montserrat"/>
                      </a:endParaRPr>
                    </a:p>
                  </a:txBody>
                  <a:tcPr marT="0" marB="0" marR="68575" marL="68575">
                    <a:solidFill>
                      <a:srgbClr val="E9F4DE"/>
                    </a:solidFill>
                  </a:tcPr>
                </a:tc>
                <a:tc hMerge="1"/>
                <a:tc hMerge="1"/>
              </a:tr>
              <a:tr h="245875">
                <a:tc>
                  <a:txBody>
                    <a:bodyPr/>
                    <a:lstStyle/>
                    <a:p>
                      <a:pPr indent="0" lvl="0" marL="0" marR="0" rtl="0" algn="ctr">
                        <a:lnSpc>
                          <a:spcPct val="107000"/>
                        </a:lnSpc>
                        <a:spcBef>
                          <a:spcPts val="0"/>
                        </a:spcBef>
                        <a:spcAft>
                          <a:spcPts val="0"/>
                        </a:spcAft>
                        <a:buNone/>
                      </a:pPr>
                      <a:r>
                        <a:rPr b="1" lang="en-AU" sz="1600">
                          <a:solidFill>
                            <a:schemeClr val="accent2"/>
                          </a:solidFill>
                          <a:latin typeface="Montserrat"/>
                          <a:ea typeface="Montserrat"/>
                          <a:cs typeface="Montserrat"/>
                          <a:sym typeface="Montserrat"/>
                        </a:rPr>
                        <a:t>T</a:t>
                      </a:r>
                      <a:endParaRPr b="1" sz="1600">
                        <a:solidFill>
                          <a:schemeClr val="accent2"/>
                        </a:solidFill>
                        <a:latin typeface="Montserrat"/>
                        <a:ea typeface="Montserrat"/>
                        <a:cs typeface="Montserrat"/>
                        <a:sym typeface="Montserrat"/>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Montserrat"/>
                          <a:ea typeface="Montserrat"/>
                          <a:cs typeface="Montserrat"/>
                          <a:sym typeface="Montserrat"/>
                        </a:rPr>
                        <a:t>H</a:t>
                      </a:r>
                      <a:endParaRPr b="1" sz="1600">
                        <a:solidFill>
                          <a:schemeClr val="accent2"/>
                        </a:solidFill>
                        <a:latin typeface="Montserrat"/>
                        <a:ea typeface="Montserrat"/>
                        <a:cs typeface="Montserrat"/>
                        <a:sym typeface="Montserrat"/>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Montserrat"/>
                          <a:ea typeface="Montserrat"/>
                          <a:cs typeface="Montserrat"/>
                          <a:sym typeface="Montserrat"/>
                        </a:rPr>
                        <a:t>O</a:t>
                      </a:r>
                      <a:endParaRPr b="1" sz="1600">
                        <a:solidFill>
                          <a:schemeClr val="accent2"/>
                        </a:solidFill>
                        <a:latin typeface="Montserrat"/>
                        <a:ea typeface="Montserrat"/>
                        <a:cs typeface="Montserrat"/>
                        <a:sym typeface="Montserrat"/>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Montserrat"/>
                          <a:ea typeface="Montserrat"/>
                          <a:cs typeface="Montserrat"/>
                          <a:sym typeface="Montserrat"/>
                        </a:rPr>
                        <a:t>T</a:t>
                      </a:r>
                      <a:endParaRPr b="1" sz="1600">
                        <a:solidFill>
                          <a:schemeClr val="accent2"/>
                        </a:solidFill>
                        <a:latin typeface="Montserrat"/>
                        <a:ea typeface="Montserrat"/>
                        <a:cs typeface="Montserrat"/>
                        <a:sym typeface="Montserrat"/>
                      </a:endParaRPr>
                    </a:p>
                  </a:txBody>
                  <a:tcPr marT="0" marB="0" marR="68575" marL="68575">
                    <a:solidFill>
                      <a:srgbClr val="E9F4DE"/>
                    </a:solidFill>
                  </a:tcPr>
                </a:tc>
                <a:tc>
                  <a:txBody>
                    <a:bodyPr/>
                    <a:lstStyle/>
                    <a:p>
                      <a:pPr indent="0" lvl="0" marL="0" marR="0" rtl="0" algn="ctr">
                        <a:lnSpc>
                          <a:spcPct val="107000"/>
                        </a:lnSpc>
                        <a:spcBef>
                          <a:spcPts val="0"/>
                        </a:spcBef>
                        <a:spcAft>
                          <a:spcPts val="0"/>
                        </a:spcAft>
                        <a:buNone/>
                      </a:pPr>
                      <a:r>
                        <a:rPr b="1" lang="en-AU" sz="1600">
                          <a:solidFill>
                            <a:schemeClr val="accent2"/>
                          </a:solidFill>
                          <a:latin typeface="Montserrat"/>
                          <a:ea typeface="Montserrat"/>
                          <a:cs typeface="Montserrat"/>
                          <a:sym typeface="Montserrat"/>
                        </a:rPr>
                        <a:t>H</a:t>
                      </a:r>
                      <a:endParaRPr b="1" sz="1600">
                        <a:solidFill>
                          <a:schemeClr val="accent2"/>
                        </a:solidFill>
                        <a:latin typeface="Montserrat"/>
                        <a:ea typeface="Montserrat"/>
                        <a:cs typeface="Montserrat"/>
                        <a:sym typeface="Montserrat"/>
                      </a:endParaRPr>
                    </a:p>
                  </a:txBody>
                  <a:tcPr marT="0" marB="0" marR="68575" marL="68575">
                    <a:solidFill>
                      <a:srgbClr val="E9F4DE"/>
                    </a:solidFill>
                  </a:tcPr>
                </a:tc>
              </a:tr>
              <a:tr h="485700">
                <a:tc>
                  <a:txBody>
                    <a:bodyPr/>
                    <a:lstStyle/>
                    <a:p>
                      <a:pPr indent="0" lvl="0" marL="0" marR="0" rtl="0" algn="ctr">
                        <a:lnSpc>
                          <a:spcPct val="107000"/>
                        </a:lnSpc>
                        <a:spcBef>
                          <a:spcPts val="0"/>
                        </a:spcBef>
                        <a:spcAft>
                          <a:spcPts val="0"/>
                        </a:spcAft>
                        <a:buNone/>
                      </a:pPr>
                      <a:r>
                        <a:rPr lang="en-AU" sz="1200">
                          <a:solidFill>
                            <a:schemeClr val="accent2"/>
                          </a:solidFill>
                          <a:latin typeface="Montserrat"/>
                          <a:ea typeface="Montserrat"/>
                          <a:cs typeface="Montserrat"/>
                          <a:sym typeface="Montserrat"/>
                        </a:rPr>
                        <a:t>1 ÷ 10</a:t>
                      </a:r>
                      <a:endParaRPr sz="1200">
                        <a:solidFill>
                          <a:schemeClr val="accent2"/>
                        </a:solidFill>
                        <a:latin typeface="Montserrat"/>
                        <a:ea typeface="Montserrat"/>
                        <a:cs typeface="Montserrat"/>
                        <a:sym typeface="Montserrat"/>
                      </a:endParaRPr>
                    </a:p>
                  </a:txBody>
                  <a:tcPr marT="0" marB="0" marR="68575" marL="68575"/>
                </a:tc>
                <a:tc>
                  <a:txBody>
                    <a:bodyPr/>
                    <a:lstStyle/>
                    <a:p>
                      <a:pPr indent="0" lvl="0" marL="0" marR="0" rtl="0" algn="ctr">
                        <a:lnSpc>
                          <a:spcPct val="107000"/>
                        </a:lnSpc>
                        <a:spcBef>
                          <a:spcPts val="0"/>
                        </a:spcBef>
                        <a:spcAft>
                          <a:spcPts val="0"/>
                        </a:spcAft>
                        <a:buNone/>
                      </a:pPr>
                      <a:r>
                        <a:rPr lang="en-AU" sz="1200">
                          <a:solidFill>
                            <a:schemeClr val="accent2"/>
                          </a:solidFill>
                          <a:latin typeface="Montserrat"/>
                          <a:ea typeface="Montserrat"/>
                          <a:cs typeface="Montserrat"/>
                          <a:sym typeface="Montserrat"/>
                        </a:rPr>
                        <a:t>1 ÷ 100</a:t>
                      </a:r>
                      <a:endParaRPr/>
                    </a:p>
                    <a:p>
                      <a:pPr indent="0" lvl="0" marL="0" marR="0" rtl="0" algn="ctr">
                        <a:lnSpc>
                          <a:spcPct val="107000"/>
                        </a:lnSpc>
                        <a:spcBef>
                          <a:spcPts val="800"/>
                        </a:spcBef>
                        <a:spcAft>
                          <a:spcPts val="0"/>
                        </a:spcAft>
                        <a:buNone/>
                      </a:pPr>
                      <a:r>
                        <a:rPr lang="en-AU" sz="1200">
                          <a:solidFill>
                            <a:schemeClr val="accent2"/>
                          </a:solidFill>
                          <a:latin typeface="Montserrat"/>
                          <a:ea typeface="Montserrat"/>
                          <a:cs typeface="Montserrat"/>
                          <a:sym typeface="Montserrat"/>
                        </a:rPr>
                        <a:t>(1÷10÷10) </a:t>
                      </a:r>
                      <a:endParaRPr sz="1200">
                        <a:solidFill>
                          <a:schemeClr val="accent2"/>
                        </a:solidFill>
                        <a:latin typeface="Montserrat"/>
                        <a:ea typeface="Montserrat"/>
                        <a:cs typeface="Montserrat"/>
                        <a:sym typeface="Montserrat"/>
                      </a:endParaRPr>
                    </a:p>
                  </a:txBody>
                  <a:tcPr marT="0" marB="0" marR="68575" marL="68575"/>
                </a:tc>
                <a:tc>
                  <a:txBody>
                    <a:bodyPr/>
                    <a:lstStyle/>
                    <a:p>
                      <a:pPr indent="0" lvl="0" marL="0" marR="0" rtl="0" algn="ctr">
                        <a:lnSpc>
                          <a:spcPct val="107000"/>
                        </a:lnSpc>
                        <a:spcBef>
                          <a:spcPts val="0"/>
                        </a:spcBef>
                        <a:spcAft>
                          <a:spcPts val="0"/>
                        </a:spcAft>
                        <a:buNone/>
                      </a:pPr>
                      <a:r>
                        <a:rPr lang="en-AU" sz="1200">
                          <a:solidFill>
                            <a:schemeClr val="accent2"/>
                          </a:solidFill>
                          <a:latin typeface="Montserrat"/>
                          <a:ea typeface="Montserrat"/>
                          <a:cs typeface="Montserrat"/>
                          <a:sym typeface="Montserrat"/>
                        </a:rPr>
                        <a:t>1 ÷ 1000</a:t>
                      </a:r>
                      <a:endParaRPr/>
                    </a:p>
                    <a:p>
                      <a:pPr indent="0" lvl="0" marL="0" marR="0" rtl="0" algn="ctr">
                        <a:lnSpc>
                          <a:spcPct val="107000"/>
                        </a:lnSpc>
                        <a:spcBef>
                          <a:spcPts val="800"/>
                        </a:spcBef>
                        <a:spcAft>
                          <a:spcPts val="0"/>
                        </a:spcAft>
                        <a:buNone/>
                      </a:pPr>
                      <a:r>
                        <a:rPr lang="en-AU" sz="1200">
                          <a:solidFill>
                            <a:schemeClr val="accent2"/>
                          </a:solidFill>
                          <a:latin typeface="Montserrat"/>
                          <a:ea typeface="Montserrat"/>
                          <a:cs typeface="Montserrat"/>
                          <a:sym typeface="Montserrat"/>
                        </a:rPr>
                        <a:t>1÷10÷10÷10</a:t>
                      </a:r>
                      <a:endParaRPr sz="1200">
                        <a:solidFill>
                          <a:schemeClr val="accent2"/>
                        </a:solidFill>
                        <a:latin typeface="Montserrat"/>
                        <a:ea typeface="Montserrat"/>
                        <a:cs typeface="Montserrat"/>
                        <a:sym typeface="Montserrat"/>
                      </a:endParaRPr>
                    </a:p>
                  </a:txBody>
                  <a:tcPr marT="0" marB="0" marR="68575" marL="68575"/>
                </a:tc>
                <a:tc>
                  <a:txBody>
                    <a:bodyPr/>
                    <a:lstStyle/>
                    <a:p>
                      <a:pPr indent="0" lvl="0" marL="0" marR="0" rtl="0" algn="ctr">
                        <a:lnSpc>
                          <a:spcPct val="107000"/>
                        </a:lnSpc>
                        <a:spcBef>
                          <a:spcPts val="0"/>
                        </a:spcBef>
                        <a:spcAft>
                          <a:spcPts val="0"/>
                        </a:spcAft>
                        <a:buNone/>
                      </a:pPr>
                      <a:r>
                        <a:rPr lang="en-AU" sz="1200">
                          <a:solidFill>
                            <a:schemeClr val="accent2"/>
                          </a:solidFill>
                          <a:latin typeface="Montserrat"/>
                          <a:ea typeface="Montserrat"/>
                          <a:cs typeface="Montserrat"/>
                          <a:sym typeface="Montserrat"/>
                        </a:rPr>
                        <a:t>1 ÷ 10000</a:t>
                      </a:r>
                      <a:endParaRPr sz="1200">
                        <a:solidFill>
                          <a:schemeClr val="accent2"/>
                        </a:solidFill>
                        <a:latin typeface="Montserrat"/>
                        <a:ea typeface="Montserrat"/>
                        <a:cs typeface="Montserrat"/>
                        <a:sym typeface="Montserrat"/>
                      </a:endParaRPr>
                    </a:p>
                  </a:txBody>
                  <a:tcPr marT="0" marB="0" marR="68575" marL="68575"/>
                </a:tc>
                <a:tc>
                  <a:txBody>
                    <a:bodyPr/>
                    <a:lstStyle/>
                    <a:p>
                      <a:pPr indent="0" lvl="0" marL="0" marR="0" rtl="0" algn="ctr">
                        <a:lnSpc>
                          <a:spcPct val="107000"/>
                        </a:lnSpc>
                        <a:spcBef>
                          <a:spcPts val="0"/>
                        </a:spcBef>
                        <a:spcAft>
                          <a:spcPts val="0"/>
                        </a:spcAft>
                        <a:buNone/>
                      </a:pPr>
                      <a:r>
                        <a:rPr lang="en-AU" sz="1200">
                          <a:solidFill>
                            <a:schemeClr val="accent2"/>
                          </a:solidFill>
                          <a:latin typeface="Montserrat"/>
                          <a:ea typeface="Montserrat"/>
                          <a:cs typeface="Montserrat"/>
                          <a:sym typeface="Montserrat"/>
                        </a:rPr>
                        <a:t>1÷ 100000</a:t>
                      </a:r>
                      <a:endParaRPr sz="1200">
                        <a:solidFill>
                          <a:schemeClr val="accent2"/>
                        </a:solidFill>
                        <a:latin typeface="Montserrat"/>
                        <a:ea typeface="Montserrat"/>
                        <a:cs typeface="Montserrat"/>
                        <a:sym typeface="Montserrat"/>
                      </a:endParaRPr>
                    </a:p>
                  </a:txBody>
                  <a:tcPr marT="0" marB="0" marR="68575" marL="68575"/>
                </a:tc>
              </a:tr>
              <a:tr h="469200">
                <a:tc>
                  <a:txBody>
                    <a:bodyPr/>
                    <a:lstStyle/>
                    <a:p>
                      <a:pPr indent="0" lvl="0" marL="0" marR="0" rtl="0" algn="l">
                        <a:spcBef>
                          <a:spcPts val="0"/>
                        </a:spcBef>
                        <a:spcAft>
                          <a:spcPts val="0"/>
                        </a:spcAft>
                        <a:buNone/>
                      </a:pPr>
                      <a:r>
                        <a:t/>
                      </a:r>
                      <a:endParaRPr sz="1800"/>
                    </a:p>
                  </a:txBody>
                  <a:tcPr marT="0" marB="0" marR="68575" marL="68575"/>
                </a:tc>
                <a:tc>
                  <a:txBody>
                    <a:bodyPr/>
                    <a:lstStyle/>
                    <a:p>
                      <a:pPr indent="0" lvl="0" marL="0" marR="0" rtl="0" algn="l">
                        <a:spcBef>
                          <a:spcPts val="0"/>
                        </a:spcBef>
                        <a:spcAft>
                          <a:spcPts val="0"/>
                        </a:spcAft>
                        <a:buNone/>
                      </a:pPr>
                      <a:r>
                        <a:t/>
                      </a:r>
                      <a:endParaRPr sz="1800"/>
                    </a:p>
                  </a:txBody>
                  <a:tcPr marT="0" marB="0" marR="68575" marL="68575"/>
                </a:tc>
                <a:tc>
                  <a:txBody>
                    <a:bodyPr/>
                    <a:lstStyle/>
                    <a:p>
                      <a:pPr indent="0" lvl="0" marL="0" marR="0" rtl="0" algn="l">
                        <a:spcBef>
                          <a:spcPts val="0"/>
                        </a:spcBef>
                        <a:spcAft>
                          <a:spcPts val="0"/>
                        </a:spcAft>
                        <a:buNone/>
                      </a:pPr>
                      <a:r>
                        <a:t/>
                      </a:r>
                      <a:endParaRPr sz="1800"/>
                    </a:p>
                  </a:txBody>
                  <a:tcPr marT="0" marB="0" marR="68575" marL="68575"/>
                </a:tc>
                <a:tc>
                  <a:txBody>
                    <a:bodyPr/>
                    <a:lstStyle/>
                    <a:p>
                      <a:pPr indent="0" lvl="0" marL="0" marR="0" rtl="0" algn="l">
                        <a:spcBef>
                          <a:spcPts val="0"/>
                        </a:spcBef>
                        <a:spcAft>
                          <a:spcPts val="0"/>
                        </a:spcAft>
                        <a:buNone/>
                      </a:pPr>
                      <a:r>
                        <a:t/>
                      </a:r>
                      <a:endParaRPr sz="1800"/>
                    </a:p>
                  </a:txBody>
                  <a:tcPr marT="0" marB="0" marR="68575" marL="68575"/>
                </a:tc>
                <a:tc>
                  <a:txBody>
                    <a:bodyPr/>
                    <a:lstStyle/>
                    <a:p>
                      <a:pPr indent="0" lvl="0" marL="0" marR="0" rtl="0" algn="l">
                        <a:spcBef>
                          <a:spcPts val="0"/>
                        </a:spcBef>
                        <a:spcAft>
                          <a:spcPts val="0"/>
                        </a:spcAft>
                        <a:buNone/>
                      </a:pPr>
                      <a:r>
                        <a:t/>
                      </a:r>
                      <a:endParaRPr sz="1800"/>
                    </a:p>
                  </a:txBody>
                  <a:tcPr marT="0" marB="0" marR="68575" marL="68575"/>
                </a:tc>
              </a:tr>
              <a:tr h="245875">
                <a:tc>
                  <a:txBody>
                    <a:bodyPr/>
                    <a:lstStyle/>
                    <a:p>
                      <a:pPr indent="0" lvl="0" marL="0" marR="0" rtl="0" algn="ctr">
                        <a:lnSpc>
                          <a:spcPct val="107000"/>
                        </a:lnSpc>
                        <a:spcBef>
                          <a:spcPts val="0"/>
                        </a:spcBef>
                        <a:spcAft>
                          <a:spcPts val="0"/>
                        </a:spcAft>
                        <a:buNone/>
                      </a:pPr>
                      <a:r>
                        <a:rPr lang="en-AU" sz="1600">
                          <a:solidFill>
                            <a:schemeClr val="accent2"/>
                          </a:solidFill>
                          <a:latin typeface="Montserrat"/>
                          <a:ea typeface="Montserrat"/>
                          <a:cs typeface="Montserrat"/>
                          <a:sym typeface="Montserrat"/>
                        </a:rPr>
                        <a:t>10</a:t>
                      </a:r>
                      <a:r>
                        <a:rPr baseline="30000" lang="en-AU" sz="1600">
                          <a:solidFill>
                            <a:schemeClr val="accent2"/>
                          </a:solidFill>
                          <a:latin typeface="Montserrat"/>
                          <a:ea typeface="Montserrat"/>
                          <a:cs typeface="Montserrat"/>
                          <a:sym typeface="Montserrat"/>
                        </a:rPr>
                        <a:t>-1</a:t>
                      </a:r>
                      <a:endParaRPr sz="1600">
                        <a:solidFill>
                          <a:schemeClr val="accent2"/>
                        </a:solidFill>
                        <a:latin typeface="Montserrat"/>
                        <a:ea typeface="Montserrat"/>
                        <a:cs typeface="Montserrat"/>
                        <a:sym typeface="Montserrat"/>
                      </a:endParaRPr>
                    </a:p>
                  </a:txBody>
                  <a:tcPr marT="0" marB="0" marR="68575" marL="68575"/>
                </a:tc>
                <a:tc>
                  <a:txBody>
                    <a:bodyPr/>
                    <a:lstStyle/>
                    <a:p>
                      <a:pPr indent="0" lvl="0" marL="0" marR="0" rtl="0" algn="ctr">
                        <a:lnSpc>
                          <a:spcPct val="107000"/>
                        </a:lnSpc>
                        <a:spcBef>
                          <a:spcPts val="0"/>
                        </a:spcBef>
                        <a:spcAft>
                          <a:spcPts val="0"/>
                        </a:spcAft>
                        <a:buNone/>
                      </a:pPr>
                      <a:r>
                        <a:rPr lang="en-AU" sz="1600">
                          <a:solidFill>
                            <a:schemeClr val="accent2"/>
                          </a:solidFill>
                          <a:latin typeface="Montserrat"/>
                          <a:ea typeface="Montserrat"/>
                          <a:cs typeface="Montserrat"/>
                          <a:sym typeface="Montserrat"/>
                        </a:rPr>
                        <a:t>10</a:t>
                      </a:r>
                      <a:r>
                        <a:rPr baseline="30000" lang="en-AU" sz="1600">
                          <a:solidFill>
                            <a:schemeClr val="accent2"/>
                          </a:solidFill>
                          <a:latin typeface="Montserrat"/>
                          <a:ea typeface="Montserrat"/>
                          <a:cs typeface="Montserrat"/>
                          <a:sym typeface="Montserrat"/>
                        </a:rPr>
                        <a:t>-2</a:t>
                      </a:r>
                      <a:endParaRPr sz="1600">
                        <a:solidFill>
                          <a:schemeClr val="accent2"/>
                        </a:solidFill>
                        <a:latin typeface="Montserrat"/>
                        <a:ea typeface="Montserrat"/>
                        <a:cs typeface="Montserrat"/>
                        <a:sym typeface="Montserrat"/>
                      </a:endParaRPr>
                    </a:p>
                  </a:txBody>
                  <a:tcPr marT="0" marB="0" marR="68575" marL="68575"/>
                </a:tc>
                <a:tc>
                  <a:txBody>
                    <a:bodyPr/>
                    <a:lstStyle/>
                    <a:p>
                      <a:pPr indent="0" lvl="0" marL="0" marR="0" rtl="0" algn="ctr">
                        <a:lnSpc>
                          <a:spcPct val="107000"/>
                        </a:lnSpc>
                        <a:spcBef>
                          <a:spcPts val="0"/>
                        </a:spcBef>
                        <a:spcAft>
                          <a:spcPts val="0"/>
                        </a:spcAft>
                        <a:buNone/>
                      </a:pPr>
                      <a:r>
                        <a:rPr lang="en-AU" sz="1600">
                          <a:solidFill>
                            <a:schemeClr val="accent2"/>
                          </a:solidFill>
                          <a:latin typeface="Montserrat"/>
                          <a:ea typeface="Montserrat"/>
                          <a:cs typeface="Montserrat"/>
                          <a:sym typeface="Montserrat"/>
                        </a:rPr>
                        <a:t>10</a:t>
                      </a:r>
                      <a:r>
                        <a:rPr baseline="30000" lang="en-AU" sz="1600">
                          <a:solidFill>
                            <a:schemeClr val="accent2"/>
                          </a:solidFill>
                          <a:latin typeface="Montserrat"/>
                          <a:ea typeface="Montserrat"/>
                          <a:cs typeface="Montserrat"/>
                          <a:sym typeface="Montserrat"/>
                        </a:rPr>
                        <a:t>-3</a:t>
                      </a:r>
                      <a:endParaRPr sz="1600">
                        <a:solidFill>
                          <a:schemeClr val="accent2"/>
                        </a:solidFill>
                        <a:latin typeface="Montserrat"/>
                        <a:ea typeface="Montserrat"/>
                        <a:cs typeface="Montserrat"/>
                        <a:sym typeface="Montserrat"/>
                      </a:endParaRPr>
                    </a:p>
                  </a:txBody>
                  <a:tcPr marT="0" marB="0" marR="68575" marL="68575"/>
                </a:tc>
                <a:tc>
                  <a:txBody>
                    <a:bodyPr/>
                    <a:lstStyle/>
                    <a:p>
                      <a:pPr indent="0" lvl="0" marL="0" marR="0" rtl="0" algn="ctr">
                        <a:lnSpc>
                          <a:spcPct val="107000"/>
                        </a:lnSpc>
                        <a:spcBef>
                          <a:spcPts val="0"/>
                        </a:spcBef>
                        <a:spcAft>
                          <a:spcPts val="0"/>
                        </a:spcAft>
                        <a:buNone/>
                      </a:pPr>
                      <a:r>
                        <a:rPr lang="en-AU" sz="1600">
                          <a:solidFill>
                            <a:schemeClr val="accent2"/>
                          </a:solidFill>
                          <a:latin typeface="Montserrat"/>
                          <a:ea typeface="Montserrat"/>
                          <a:cs typeface="Montserrat"/>
                          <a:sym typeface="Montserrat"/>
                        </a:rPr>
                        <a:t>10</a:t>
                      </a:r>
                      <a:r>
                        <a:rPr baseline="30000" lang="en-AU" sz="1600">
                          <a:solidFill>
                            <a:schemeClr val="accent2"/>
                          </a:solidFill>
                          <a:latin typeface="Montserrat"/>
                          <a:ea typeface="Montserrat"/>
                          <a:cs typeface="Montserrat"/>
                          <a:sym typeface="Montserrat"/>
                        </a:rPr>
                        <a:t>-4</a:t>
                      </a:r>
                      <a:endParaRPr sz="1600">
                        <a:solidFill>
                          <a:schemeClr val="accent2"/>
                        </a:solidFill>
                        <a:latin typeface="Montserrat"/>
                        <a:ea typeface="Montserrat"/>
                        <a:cs typeface="Montserrat"/>
                        <a:sym typeface="Montserrat"/>
                      </a:endParaRPr>
                    </a:p>
                  </a:txBody>
                  <a:tcPr marT="0" marB="0" marR="68575" marL="68575"/>
                </a:tc>
                <a:tc>
                  <a:txBody>
                    <a:bodyPr/>
                    <a:lstStyle/>
                    <a:p>
                      <a:pPr indent="0" lvl="0" marL="0" marR="0" rtl="0" algn="ctr">
                        <a:lnSpc>
                          <a:spcPct val="107000"/>
                        </a:lnSpc>
                        <a:spcBef>
                          <a:spcPts val="0"/>
                        </a:spcBef>
                        <a:spcAft>
                          <a:spcPts val="0"/>
                        </a:spcAft>
                        <a:buNone/>
                      </a:pPr>
                      <a:r>
                        <a:rPr lang="en-AU" sz="1600">
                          <a:solidFill>
                            <a:schemeClr val="accent2"/>
                          </a:solidFill>
                          <a:latin typeface="Montserrat"/>
                          <a:ea typeface="Montserrat"/>
                          <a:cs typeface="Montserrat"/>
                          <a:sym typeface="Montserrat"/>
                        </a:rPr>
                        <a:t>10</a:t>
                      </a:r>
                      <a:r>
                        <a:rPr baseline="30000" lang="en-AU" sz="1600">
                          <a:solidFill>
                            <a:schemeClr val="accent2"/>
                          </a:solidFill>
                          <a:latin typeface="Montserrat"/>
                          <a:ea typeface="Montserrat"/>
                          <a:cs typeface="Montserrat"/>
                          <a:sym typeface="Montserrat"/>
                        </a:rPr>
                        <a:t>-5</a:t>
                      </a:r>
                      <a:endParaRPr sz="1600">
                        <a:solidFill>
                          <a:schemeClr val="accent2"/>
                        </a:solidFill>
                        <a:latin typeface="Montserrat"/>
                        <a:ea typeface="Montserrat"/>
                        <a:cs typeface="Montserrat"/>
                        <a:sym typeface="Montserrat"/>
                      </a:endParaRPr>
                    </a:p>
                  </a:txBody>
                  <a:tcPr marT="0" marB="0" marR="68575" marL="68575"/>
                </a:tc>
              </a:tr>
            </a:tbl>
          </a:graphicData>
        </a:graphic>
      </p:graphicFrame>
      <p:sp>
        <p:nvSpPr>
          <p:cNvPr id="661" name="Google Shape;661;g21228babe4f_1_73"/>
          <p:cNvSpPr txBox="1"/>
          <p:nvPr/>
        </p:nvSpPr>
        <p:spPr>
          <a:xfrm>
            <a:off x="5319606" y="4962254"/>
            <a:ext cx="6872400" cy="2216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chemeClr val="dk1"/>
                </a:solidFill>
                <a:latin typeface="Arial"/>
                <a:ea typeface="Arial"/>
                <a:cs typeface="Arial"/>
                <a:sym typeface="Arial"/>
              </a:rPr>
              <a:t>10 sided dice – raise the target (include billions)</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chemeClr val="dk1"/>
                </a:solidFill>
                <a:latin typeface="Arial"/>
                <a:ea typeface="Arial"/>
                <a:cs typeface="Arial"/>
                <a:sym typeface="Arial"/>
              </a:rPr>
              <a:t>Use decimal houses – dice rolls are negative powers</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chemeClr val="dk1"/>
                </a:solidFill>
                <a:latin typeface="Arial"/>
                <a:ea typeface="Arial"/>
                <a:cs typeface="Arial"/>
                <a:sym typeface="Arial"/>
              </a:rPr>
              <a:t>Players c</a:t>
            </a:r>
            <a:r>
              <a:rPr b="0" i="0" lang="en-AU" sz="1600" u="none" cap="none" strike="noStrike">
                <a:solidFill>
                  <a:schemeClr val="dk1"/>
                </a:solidFill>
                <a:latin typeface="Arial"/>
                <a:ea typeface="Arial"/>
                <a:cs typeface="Arial"/>
                <a:sym typeface="Arial"/>
              </a:rPr>
              <a:t>hoose to keep the dice number themselves or use it as a negative to subtract from their opponent’s grid</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AU" sz="1600" u="none" cap="none" strike="noStrike">
                <a:solidFill>
                  <a:schemeClr val="dk1"/>
                </a:solidFill>
                <a:latin typeface="Arial"/>
                <a:ea typeface="Arial"/>
                <a:cs typeface="Arial"/>
                <a:sym typeface="Arial"/>
              </a:rPr>
              <a:t>Stop once each player has</a:t>
            </a:r>
            <a:r>
              <a:rPr b="0" i="0" lang="en-AU" sz="1600" u="none" cap="none" strike="noStrike">
                <a:solidFill>
                  <a:schemeClr val="dk1"/>
                </a:solidFill>
                <a:latin typeface="Arial"/>
                <a:ea typeface="Arial"/>
                <a:cs typeface="Arial"/>
                <a:sym typeface="Arial"/>
              </a:rPr>
              <a:t> a number in each column, then look who         has highest/smallest total	</a:t>
            </a:r>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107A9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107A9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107A98"/>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8DB"/>
        </a:solidFill>
      </p:bgPr>
    </p:bg>
    <p:spTree>
      <p:nvGrpSpPr>
        <p:cNvPr id="665" name="Shape 665"/>
        <p:cNvGrpSpPr/>
        <p:nvPr/>
      </p:nvGrpSpPr>
      <p:grpSpPr>
        <a:xfrm>
          <a:off x="0" y="0"/>
          <a:ext cx="0" cy="0"/>
          <a:chOff x="0" y="0"/>
          <a:chExt cx="0" cy="0"/>
        </a:xfrm>
      </p:grpSpPr>
      <p:sp>
        <p:nvSpPr>
          <p:cNvPr id="666" name="Google Shape;666;g2087ca425ef_6_1822"/>
          <p:cNvSpPr txBox="1"/>
          <p:nvPr>
            <p:ph type="ctrTitle"/>
          </p:nvPr>
        </p:nvSpPr>
        <p:spPr>
          <a:xfrm>
            <a:off x="1654525" y="2465188"/>
            <a:ext cx="9144000" cy="2387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rPr b="0" i="0" lang="en-AU" sz="10000" u="none" cap="none" strike="noStrike">
                <a:solidFill>
                  <a:schemeClr val="dk1"/>
                </a:solidFill>
                <a:latin typeface="Arial"/>
                <a:ea typeface="Arial"/>
                <a:cs typeface="Arial"/>
                <a:sym typeface="Arial"/>
              </a:rPr>
              <a:t>PUZZLES</a:t>
            </a:r>
            <a:endParaRPr b="0" i="0" sz="100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2087ca425ef_6_1760"/>
          <p:cNvSpPr txBox="1"/>
          <p:nvPr/>
        </p:nvSpPr>
        <p:spPr>
          <a:xfrm>
            <a:off x="215616" y="999085"/>
            <a:ext cx="57504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3300" u="none" cap="none" strike="noStrike">
                <a:solidFill>
                  <a:srgbClr val="107A98"/>
                </a:solidFill>
                <a:latin typeface="Arial"/>
                <a:ea typeface="Arial"/>
                <a:cs typeface="Arial"/>
                <a:sym typeface="Arial"/>
              </a:rPr>
              <a:t>I am thinking of two numbers</a:t>
            </a:r>
            <a:endParaRPr sz="2300"/>
          </a:p>
        </p:txBody>
      </p:sp>
      <p:graphicFrame>
        <p:nvGraphicFramePr>
          <p:cNvPr id="672" name="Google Shape;672;g2087ca425ef_6_1760"/>
          <p:cNvGraphicFramePr/>
          <p:nvPr/>
        </p:nvGraphicFramePr>
        <p:xfrm>
          <a:off x="321946" y="1618078"/>
          <a:ext cx="3000000" cy="3000000"/>
        </p:xfrm>
        <a:graphic>
          <a:graphicData uri="http://schemas.openxmlformats.org/drawingml/2006/table">
            <a:tbl>
              <a:tblPr bandRow="1" firstRow="1">
                <a:noFill/>
                <a:tableStyleId>{1C9753DD-FD1A-4DD6-A624-D2B76EB5C03C}</a:tableStyleId>
              </a:tblPr>
              <a:tblGrid>
                <a:gridCol w="3584725"/>
                <a:gridCol w="1818625"/>
              </a:tblGrid>
              <a:tr h="370850">
                <a:tc>
                  <a:txBody>
                    <a:bodyPr/>
                    <a:lstStyle/>
                    <a:p>
                      <a:pPr indent="0" lvl="0" marL="0" marR="0" rtl="0" algn="l">
                        <a:spcBef>
                          <a:spcPts val="0"/>
                        </a:spcBef>
                        <a:spcAft>
                          <a:spcPts val="0"/>
                        </a:spcAft>
                        <a:buNone/>
                      </a:pPr>
                      <a:r>
                        <a:rPr i="1" lang="en-AU" sz="2800">
                          <a:solidFill>
                            <a:srgbClr val="107A98"/>
                          </a:solidFill>
                          <a:latin typeface="Arial"/>
                          <a:ea typeface="Arial"/>
                          <a:cs typeface="Arial"/>
                          <a:sym typeface="Arial"/>
                        </a:rPr>
                        <a:t>The sum is</a:t>
                      </a:r>
                      <a:endParaRPr i="1" sz="2800">
                        <a:solidFill>
                          <a:srgbClr val="107A98"/>
                        </a:solidFill>
                        <a:latin typeface="Arial"/>
                        <a:ea typeface="Arial"/>
                        <a:cs typeface="Arial"/>
                        <a:sym typeface="Arial"/>
                      </a:endParaRPr>
                    </a:p>
                  </a:txBody>
                  <a:tcPr marT="45725" marB="45725" marR="91450" marL="91450">
                    <a:lnL cap="flat" cmpd="sng" w="28575">
                      <a:solidFill>
                        <a:srgbClr val="107A98"/>
                      </a:solidFill>
                      <a:prstDash val="solid"/>
                      <a:round/>
                      <a:headEnd len="sm" w="sm" type="none"/>
                      <a:tailEnd len="sm" w="sm" type="none"/>
                    </a:lnL>
                    <a:lnR cap="flat" cmpd="sng" w="28575">
                      <a:solidFill>
                        <a:srgbClr val="107A98"/>
                      </a:solidFill>
                      <a:prstDash val="solid"/>
                      <a:round/>
                      <a:headEnd len="sm" w="sm" type="none"/>
                      <a:tailEnd len="sm" w="sm" type="none"/>
                    </a:lnR>
                    <a:lnT cap="flat" cmpd="sng" w="28575">
                      <a:solidFill>
                        <a:srgbClr val="107A98"/>
                      </a:solidFill>
                      <a:prstDash val="solid"/>
                      <a:round/>
                      <a:headEnd len="sm" w="sm" type="none"/>
                      <a:tailEnd len="sm" w="sm" type="none"/>
                    </a:lnT>
                    <a:lnB cap="flat" cmpd="sng" w="28575">
                      <a:solidFill>
                        <a:srgbClr val="107A98"/>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07A98"/>
                        </a:solidFill>
                        <a:latin typeface="Arial"/>
                        <a:ea typeface="Arial"/>
                        <a:cs typeface="Arial"/>
                        <a:sym typeface="Arial"/>
                      </a:endParaRPr>
                    </a:p>
                  </a:txBody>
                  <a:tcPr marT="45725" marB="45725" marR="91450" marL="91450">
                    <a:lnL cap="flat" cmpd="sng" w="28575">
                      <a:solidFill>
                        <a:srgbClr val="107A98"/>
                      </a:solidFill>
                      <a:prstDash val="solid"/>
                      <a:round/>
                      <a:headEnd len="sm" w="sm" type="none"/>
                      <a:tailEnd len="sm" w="sm" type="none"/>
                    </a:lnL>
                    <a:lnR cap="flat" cmpd="sng" w="28575">
                      <a:solidFill>
                        <a:srgbClr val="107A98"/>
                      </a:solidFill>
                      <a:prstDash val="solid"/>
                      <a:round/>
                      <a:headEnd len="sm" w="sm" type="none"/>
                      <a:tailEnd len="sm" w="sm" type="none"/>
                    </a:lnR>
                    <a:lnT cap="flat" cmpd="sng" w="28575">
                      <a:solidFill>
                        <a:srgbClr val="107A98"/>
                      </a:solidFill>
                      <a:prstDash val="solid"/>
                      <a:round/>
                      <a:headEnd len="sm" w="sm" type="none"/>
                      <a:tailEnd len="sm" w="sm" type="none"/>
                    </a:lnT>
                    <a:lnB cap="flat" cmpd="sng" w="28575">
                      <a:solidFill>
                        <a:srgbClr val="107A98"/>
                      </a:solidFill>
                      <a:prstDash val="solid"/>
                      <a:round/>
                      <a:headEnd len="sm" w="sm" type="none"/>
                      <a:tailEnd len="sm" w="sm" type="none"/>
                    </a:lnB>
                  </a:tcPr>
                </a:tc>
              </a:tr>
              <a:tr h="370850">
                <a:tc>
                  <a:txBody>
                    <a:bodyPr/>
                    <a:lstStyle/>
                    <a:p>
                      <a:pPr indent="0" lvl="0" marL="0" marR="0" rtl="0" algn="l">
                        <a:spcBef>
                          <a:spcPts val="0"/>
                        </a:spcBef>
                        <a:spcAft>
                          <a:spcPts val="0"/>
                        </a:spcAft>
                        <a:buNone/>
                      </a:pPr>
                      <a:r>
                        <a:rPr i="1" lang="en-AU" sz="2800">
                          <a:solidFill>
                            <a:srgbClr val="107A98"/>
                          </a:solidFill>
                          <a:latin typeface="Arial"/>
                          <a:ea typeface="Arial"/>
                          <a:cs typeface="Arial"/>
                          <a:sym typeface="Arial"/>
                        </a:rPr>
                        <a:t>The difference is</a:t>
                      </a:r>
                      <a:endParaRPr i="1" sz="2800">
                        <a:solidFill>
                          <a:srgbClr val="107A98"/>
                        </a:solidFill>
                        <a:latin typeface="Arial"/>
                        <a:ea typeface="Arial"/>
                        <a:cs typeface="Arial"/>
                        <a:sym typeface="Arial"/>
                      </a:endParaRPr>
                    </a:p>
                  </a:txBody>
                  <a:tcPr marT="45725" marB="45725" marR="91450" marL="91450">
                    <a:lnL cap="flat" cmpd="sng" w="28575">
                      <a:solidFill>
                        <a:srgbClr val="107A98"/>
                      </a:solidFill>
                      <a:prstDash val="solid"/>
                      <a:round/>
                      <a:headEnd len="sm" w="sm" type="none"/>
                      <a:tailEnd len="sm" w="sm" type="none"/>
                    </a:lnL>
                    <a:lnR cap="flat" cmpd="sng" w="28575">
                      <a:solidFill>
                        <a:srgbClr val="107A98"/>
                      </a:solidFill>
                      <a:prstDash val="solid"/>
                      <a:round/>
                      <a:headEnd len="sm" w="sm" type="none"/>
                      <a:tailEnd len="sm" w="sm" type="none"/>
                    </a:lnR>
                    <a:lnT cap="flat" cmpd="sng" w="28575">
                      <a:solidFill>
                        <a:srgbClr val="107A98"/>
                      </a:solidFill>
                      <a:prstDash val="solid"/>
                      <a:round/>
                      <a:headEnd len="sm" w="sm" type="none"/>
                      <a:tailEnd len="sm" w="sm" type="none"/>
                    </a:lnT>
                    <a:lnB cap="flat" cmpd="sng" w="28575">
                      <a:solidFill>
                        <a:srgbClr val="107A98"/>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07A98"/>
                        </a:solidFill>
                        <a:latin typeface="Arial"/>
                        <a:ea typeface="Arial"/>
                        <a:cs typeface="Arial"/>
                        <a:sym typeface="Arial"/>
                      </a:endParaRPr>
                    </a:p>
                  </a:txBody>
                  <a:tcPr marT="45725" marB="45725" marR="91450" marL="91450">
                    <a:lnL cap="flat" cmpd="sng" w="28575">
                      <a:solidFill>
                        <a:srgbClr val="107A98"/>
                      </a:solidFill>
                      <a:prstDash val="solid"/>
                      <a:round/>
                      <a:headEnd len="sm" w="sm" type="none"/>
                      <a:tailEnd len="sm" w="sm" type="none"/>
                    </a:lnL>
                    <a:lnR cap="flat" cmpd="sng" w="28575">
                      <a:solidFill>
                        <a:srgbClr val="107A98"/>
                      </a:solidFill>
                      <a:prstDash val="solid"/>
                      <a:round/>
                      <a:headEnd len="sm" w="sm" type="none"/>
                      <a:tailEnd len="sm" w="sm" type="none"/>
                    </a:lnR>
                    <a:lnT cap="flat" cmpd="sng" w="28575">
                      <a:solidFill>
                        <a:srgbClr val="107A98"/>
                      </a:solidFill>
                      <a:prstDash val="solid"/>
                      <a:round/>
                      <a:headEnd len="sm" w="sm" type="none"/>
                      <a:tailEnd len="sm" w="sm" type="none"/>
                    </a:lnT>
                    <a:lnB cap="flat" cmpd="sng" w="28575">
                      <a:solidFill>
                        <a:srgbClr val="107A98"/>
                      </a:solidFill>
                      <a:prstDash val="solid"/>
                      <a:round/>
                      <a:headEnd len="sm" w="sm" type="none"/>
                      <a:tailEnd len="sm" w="sm" type="none"/>
                    </a:lnB>
                  </a:tcPr>
                </a:tc>
              </a:tr>
              <a:tr h="370850">
                <a:tc>
                  <a:txBody>
                    <a:bodyPr/>
                    <a:lstStyle/>
                    <a:p>
                      <a:pPr indent="0" lvl="0" marL="0" marR="0" rtl="0" algn="l">
                        <a:spcBef>
                          <a:spcPts val="0"/>
                        </a:spcBef>
                        <a:spcAft>
                          <a:spcPts val="0"/>
                        </a:spcAft>
                        <a:buNone/>
                      </a:pPr>
                      <a:r>
                        <a:rPr i="1" lang="en-AU" sz="2800">
                          <a:solidFill>
                            <a:srgbClr val="107A98"/>
                          </a:solidFill>
                          <a:latin typeface="Arial"/>
                          <a:ea typeface="Arial"/>
                          <a:cs typeface="Arial"/>
                          <a:sym typeface="Arial"/>
                        </a:rPr>
                        <a:t>The product is</a:t>
                      </a:r>
                      <a:endParaRPr i="1" sz="2800">
                        <a:solidFill>
                          <a:srgbClr val="107A98"/>
                        </a:solidFill>
                        <a:latin typeface="Arial"/>
                        <a:ea typeface="Arial"/>
                        <a:cs typeface="Arial"/>
                        <a:sym typeface="Arial"/>
                      </a:endParaRPr>
                    </a:p>
                  </a:txBody>
                  <a:tcPr marT="45725" marB="45725" marR="91450" marL="91450">
                    <a:lnL cap="flat" cmpd="sng" w="28575">
                      <a:solidFill>
                        <a:srgbClr val="107A98"/>
                      </a:solidFill>
                      <a:prstDash val="solid"/>
                      <a:round/>
                      <a:headEnd len="sm" w="sm" type="none"/>
                      <a:tailEnd len="sm" w="sm" type="none"/>
                    </a:lnL>
                    <a:lnR cap="flat" cmpd="sng" w="28575">
                      <a:solidFill>
                        <a:srgbClr val="107A98"/>
                      </a:solidFill>
                      <a:prstDash val="solid"/>
                      <a:round/>
                      <a:headEnd len="sm" w="sm" type="none"/>
                      <a:tailEnd len="sm" w="sm" type="none"/>
                    </a:lnR>
                    <a:lnT cap="flat" cmpd="sng" w="28575">
                      <a:solidFill>
                        <a:srgbClr val="107A98"/>
                      </a:solidFill>
                      <a:prstDash val="solid"/>
                      <a:round/>
                      <a:headEnd len="sm" w="sm" type="none"/>
                      <a:tailEnd len="sm" w="sm" type="none"/>
                    </a:lnT>
                    <a:lnB cap="flat" cmpd="sng" w="28575">
                      <a:solidFill>
                        <a:srgbClr val="107A98"/>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07A98"/>
                        </a:solidFill>
                        <a:latin typeface="Arial"/>
                        <a:ea typeface="Arial"/>
                        <a:cs typeface="Arial"/>
                        <a:sym typeface="Arial"/>
                      </a:endParaRPr>
                    </a:p>
                  </a:txBody>
                  <a:tcPr marT="45725" marB="45725" marR="91450" marL="91450">
                    <a:lnL cap="flat" cmpd="sng" w="28575">
                      <a:solidFill>
                        <a:srgbClr val="107A98"/>
                      </a:solidFill>
                      <a:prstDash val="solid"/>
                      <a:round/>
                      <a:headEnd len="sm" w="sm" type="none"/>
                      <a:tailEnd len="sm" w="sm" type="none"/>
                    </a:lnL>
                    <a:lnR cap="flat" cmpd="sng" w="28575">
                      <a:solidFill>
                        <a:srgbClr val="107A98"/>
                      </a:solidFill>
                      <a:prstDash val="solid"/>
                      <a:round/>
                      <a:headEnd len="sm" w="sm" type="none"/>
                      <a:tailEnd len="sm" w="sm" type="none"/>
                    </a:lnR>
                    <a:lnT cap="flat" cmpd="sng" w="28575">
                      <a:solidFill>
                        <a:srgbClr val="107A98"/>
                      </a:solidFill>
                      <a:prstDash val="solid"/>
                      <a:round/>
                      <a:headEnd len="sm" w="sm" type="none"/>
                      <a:tailEnd len="sm" w="sm" type="none"/>
                    </a:lnT>
                    <a:lnB cap="flat" cmpd="sng" w="28575">
                      <a:solidFill>
                        <a:srgbClr val="107A98"/>
                      </a:solidFill>
                      <a:prstDash val="solid"/>
                      <a:round/>
                      <a:headEnd len="sm" w="sm" type="none"/>
                      <a:tailEnd len="sm" w="sm" type="none"/>
                    </a:lnB>
                  </a:tcPr>
                </a:tc>
              </a:tr>
            </a:tbl>
          </a:graphicData>
        </a:graphic>
      </p:graphicFrame>
      <p:grpSp>
        <p:nvGrpSpPr>
          <p:cNvPr id="673" name="Google Shape;673;g2087ca425ef_6_1760"/>
          <p:cNvGrpSpPr/>
          <p:nvPr/>
        </p:nvGrpSpPr>
        <p:grpSpPr>
          <a:xfrm>
            <a:off x="1079808" y="3356838"/>
            <a:ext cx="3887635" cy="1058811"/>
            <a:chOff x="1294166" y="2095797"/>
            <a:chExt cx="2736422" cy="1042034"/>
          </a:xfrm>
        </p:grpSpPr>
        <p:grpSp>
          <p:nvGrpSpPr>
            <p:cNvPr id="674" name="Google Shape;674;g2087ca425ef_6_1760"/>
            <p:cNvGrpSpPr/>
            <p:nvPr/>
          </p:nvGrpSpPr>
          <p:grpSpPr>
            <a:xfrm>
              <a:off x="1294166" y="2095797"/>
              <a:ext cx="2736422" cy="1042034"/>
              <a:chOff x="3162300" y="1801107"/>
              <a:chExt cx="6134100" cy="3211200"/>
            </a:xfrm>
          </p:grpSpPr>
          <p:sp>
            <p:nvSpPr>
              <p:cNvPr id="675" name="Google Shape;675;g2087ca425ef_6_1760"/>
              <p:cNvSpPr/>
              <p:nvPr/>
            </p:nvSpPr>
            <p:spPr>
              <a:xfrm>
                <a:off x="3162300" y="1801107"/>
                <a:ext cx="6134100" cy="3211200"/>
              </a:xfrm>
              <a:prstGeom prst="roundRect">
                <a:avLst>
                  <a:gd fmla="val 16667" name="adj"/>
                </a:avLst>
              </a:prstGeom>
              <a:solidFill>
                <a:schemeClr val="lt1"/>
              </a:solidFill>
              <a:ln cap="flat" cmpd="sng" w="38100">
                <a:solidFill>
                  <a:srgbClr val="107A9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AU" sz="2000" u="none" cap="none" strike="noStrike">
                    <a:solidFill>
                      <a:schemeClr val="accent5"/>
                    </a:solidFill>
                    <a:latin typeface="Arial"/>
                    <a:ea typeface="Arial"/>
                    <a:cs typeface="Arial"/>
                    <a:sym typeface="Arial"/>
                  </a:rPr>
                  <a:t>       </a:t>
                </a:r>
                <a:endParaRPr/>
              </a:p>
              <a:p>
                <a:pPr indent="0" lvl="0" marL="0" marR="0" rtl="0" algn="ctr">
                  <a:lnSpc>
                    <a:spcPct val="100000"/>
                  </a:lnSpc>
                  <a:spcBef>
                    <a:spcPts val="0"/>
                  </a:spcBef>
                  <a:spcAft>
                    <a:spcPts val="0"/>
                  </a:spcAft>
                  <a:buNone/>
                </a:pPr>
                <a:r>
                  <a:rPr b="1" i="0" lang="en-AU" sz="2000" u="none" cap="none" strike="noStrike">
                    <a:solidFill>
                      <a:schemeClr val="accent5"/>
                    </a:solidFill>
                    <a:latin typeface="Arial"/>
                    <a:ea typeface="Arial"/>
                    <a:cs typeface="Arial"/>
                    <a:sym typeface="Arial"/>
                  </a:rPr>
                  <a:t>  </a:t>
                </a:r>
                <a:endParaRPr/>
              </a:p>
              <a:p>
                <a:pPr indent="0" lvl="0" marL="0" marR="0" rtl="0" algn="ctr">
                  <a:lnSpc>
                    <a:spcPct val="100000"/>
                  </a:lnSpc>
                  <a:spcBef>
                    <a:spcPts val="0"/>
                  </a:spcBef>
                  <a:spcAft>
                    <a:spcPts val="0"/>
                  </a:spcAft>
                  <a:buNone/>
                </a:pPr>
                <a:r>
                  <a:t/>
                </a:r>
                <a:endParaRPr b="1" i="0" sz="20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2000" u="none" cap="none" strike="noStrike">
                  <a:solidFill>
                    <a:schemeClr val="accent5"/>
                  </a:solidFill>
                  <a:latin typeface="Arial"/>
                  <a:ea typeface="Arial"/>
                  <a:cs typeface="Arial"/>
                  <a:sym typeface="Arial"/>
                </a:endParaRPr>
              </a:p>
            </p:txBody>
          </p:sp>
          <p:cxnSp>
            <p:nvCxnSpPr>
              <p:cNvPr id="676" name="Google Shape;676;g2087ca425ef_6_1760"/>
              <p:cNvCxnSpPr>
                <a:stCxn id="675" idx="0"/>
                <a:endCxn id="675" idx="2"/>
              </p:cNvCxnSpPr>
              <p:nvPr/>
            </p:nvCxnSpPr>
            <p:spPr>
              <a:xfrm>
                <a:off x="6229350" y="1801107"/>
                <a:ext cx="0" cy="3211200"/>
              </a:xfrm>
              <a:prstGeom prst="straightConnector1">
                <a:avLst/>
              </a:prstGeom>
              <a:noFill/>
              <a:ln cap="flat" cmpd="sng" w="38100">
                <a:solidFill>
                  <a:srgbClr val="107A98"/>
                </a:solidFill>
                <a:prstDash val="solid"/>
                <a:miter lim="800000"/>
                <a:headEnd len="sm" w="sm" type="none"/>
                <a:tailEnd len="sm" w="sm" type="none"/>
              </a:ln>
            </p:spPr>
          </p:cxnSp>
        </p:grpSp>
        <p:sp>
          <p:nvSpPr>
            <p:cNvPr id="677" name="Google Shape;677;g2087ca425ef_6_1760"/>
            <p:cNvSpPr txBox="1"/>
            <p:nvPr/>
          </p:nvSpPr>
          <p:spPr>
            <a:xfrm>
              <a:off x="1438049" y="2232092"/>
              <a:ext cx="1107000" cy="757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AU" sz="4400" u="none" cap="none" strike="noStrike">
                  <a:solidFill>
                    <a:schemeClr val="accent5"/>
                  </a:solidFill>
                  <a:latin typeface="Arial"/>
                  <a:ea typeface="Arial"/>
                  <a:cs typeface="Arial"/>
                  <a:sym typeface="Arial"/>
                </a:rPr>
                <a:t>?</a:t>
              </a:r>
              <a:endParaRPr b="0" i="0" sz="4400" u="none" cap="none" strike="noStrike">
                <a:solidFill>
                  <a:schemeClr val="accent5"/>
                </a:solidFill>
                <a:latin typeface="Arial"/>
                <a:ea typeface="Arial"/>
                <a:cs typeface="Arial"/>
                <a:sym typeface="Arial"/>
              </a:endParaRPr>
            </a:p>
          </p:txBody>
        </p:sp>
        <p:sp>
          <p:nvSpPr>
            <p:cNvPr id="678" name="Google Shape;678;g2087ca425ef_6_1760"/>
            <p:cNvSpPr txBox="1"/>
            <p:nvPr/>
          </p:nvSpPr>
          <p:spPr>
            <a:xfrm>
              <a:off x="2723948" y="2232091"/>
              <a:ext cx="1107000" cy="757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AU" sz="4400" u="none" cap="none" strike="noStrike">
                  <a:solidFill>
                    <a:schemeClr val="accent5"/>
                  </a:solidFill>
                  <a:latin typeface="Arial"/>
                  <a:ea typeface="Arial"/>
                  <a:cs typeface="Arial"/>
                  <a:sym typeface="Arial"/>
                </a:rPr>
                <a:t>?</a:t>
              </a:r>
              <a:endParaRPr b="0" i="0" sz="4400" u="none" cap="none" strike="noStrike">
                <a:solidFill>
                  <a:schemeClr val="accent5"/>
                </a:solidFill>
                <a:latin typeface="Arial"/>
                <a:ea typeface="Arial"/>
                <a:cs typeface="Arial"/>
                <a:sym typeface="Arial"/>
              </a:endParaRPr>
            </a:p>
          </p:txBody>
        </p:sp>
      </p:grpSp>
      <p:sp>
        <p:nvSpPr>
          <p:cNvPr id="679" name="Google Shape;679;g2087ca425ef_6_1760"/>
          <p:cNvSpPr txBox="1"/>
          <p:nvPr/>
        </p:nvSpPr>
        <p:spPr>
          <a:xfrm>
            <a:off x="4264557" y="1554229"/>
            <a:ext cx="1107000" cy="646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1" lang="en-AU" sz="3600" u="none" cap="none" strike="noStrike">
                <a:solidFill>
                  <a:schemeClr val="accent5"/>
                </a:solidFill>
                <a:latin typeface="Arial"/>
                <a:ea typeface="Arial"/>
                <a:cs typeface="Arial"/>
                <a:sym typeface="Arial"/>
              </a:rPr>
              <a:t>12</a:t>
            </a:r>
            <a:endParaRPr b="0" i="1" sz="3600" u="none" cap="none" strike="noStrike">
              <a:solidFill>
                <a:schemeClr val="accent5"/>
              </a:solidFill>
              <a:latin typeface="Arial"/>
              <a:ea typeface="Arial"/>
              <a:cs typeface="Arial"/>
              <a:sym typeface="Arial"/>
            </a:endParaRPr>
          </a:p>
        </p:txBody>
      </p:sp>
      <p:sp>
        <p:nvSpPr>
          <p:cNvPr id="680" name="Google Shape;680;g2087ca425ef_6_1760"/>
          <p:cNvSpPr txBox="1"/>
          <p:nvPr/>
        </p:nvSpPr>
        <p:spPr>
          <a:xfrm>
            <a:off x="4352121" y="2064819"/>
            <a:ext cx="1107000" cy="646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1" lang="en-AU" sz="3600" u="none" cap="none" strike="noStrike">
                <a:solidFill>
                  <a:schemeClr val="accent5"/>
                </a:solidFill>
                <a:latin typeface="Arial"/>
                <a:ea typeface="Arial"/>
                <a:cs typeface="Arial"/>
                <a:sym typeface="Arial"/>
              </a:rPr>
              <a:t>4</a:t>
            </a:r>
            <a:endParaRPr b="0" i="1" sz="3600" u="none" cap="none" strike="noStrike">
              <a:solidFill>
                <a:schemeClr val="accent5"/>
              </a:solidFill>
              <a:latin typeface="Arial"/>
              <a:ea typeface="Arial"/>
              <a:cs typeface="Arial"/>
              <a:sym typeface="Arial"/>
            </a:endParaRPr>
          </a:p>
        </p:txBody>
      </p:sp>
      <p:sp>
        <p:nvSpPr>
          <p:cNvPr id="681" name="Google Shape;681;g2087ca425ef_6_1760"/>
          <p:cNvSpPr txBox="1"/>
          <p:nvPr/>
        </p:nvSpPr>
        <p:spPr>
          <a:xfrm>
            <a:off x="4226742" y="2581732"/>
            <a:ext cx="1107000" cy="646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1" lang="en-AU" sz="3600" u="none" cap="none" strike="noStrike">
                <a:solidFill>
                  <a:schemeClr val="accent5"/>
                </a:solidFill>
                <a:latin typeface="Arial"/>
                <a:ea typeface="Arial"/>
                <a:cs typeface="Arial"/>
                <a:sym typeface="Arial"/>
              </a:rPr>
              <a:t>32</a:t>
            </a:r>
            <a:endParaRPr b="0" i="1" sz="3600" u="none" cap="none" strike="noStrike">
              <a:solidFill>
                <a:schemeClr val="accent5"/>
              </a:solidFill>
              <a:latin typeface="Arial"/>
              <a:ea typeface="Arial"/>
              <a:cs typeface="Arial"/>
              <a:sym typeface="Arial"/>
            </a:endParaRPr>
          </a:p>
        </p:txBody>
      </p:sp>
      <p:sp>
        <p:nvSpPr>
          <p:cNvPr id="682" name="Google Shape;682;g2087ca425ef_6_1760"/>
          <p:cNvSpPr txBox="1"/>
          <p:nvPr/>
        </p:nvSpPr>
        <p:spPr>
          <a:xfrm>
            <a:off x="6154962" y="999066"/>
            <a:ext cx="58134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AU" sz="2400">
                <a:solidFill>
                  <a:schemeClr val="dk1"/>
                </a:solidFill>
              </a:rPr>
              <a:t>Guess my Number</a:t>
            </a:r>
            <a:endParaRPr b="1" sz="2400">
              <a:solidFill>
                <a:schemeClr val="dk1"/>
              </a:solidFill>
            </a:endParaRPr>
          </a:p>
          <a:p>
            <a:pPr indent="-381000" lvl="0" marL="457200" marR="0" rtl="0" algn="l">
              <a:lnSpc>
                <a:spcPct val="100000"/>
              </a:lnSpc>
              <a:spcBef>
                <a:spcPts val="0"/>
              </a:spcBef>
              <a:spcAft>
                <a:spcPts val="0"/>
              </a:spcAft>
              <a:buClr>
                <a:srgbClr val="107A98"/>
              </a:buClr>
              <a:buSzPts val="2400"/>
              <a:buFont typeface="Arial"/>
              <a:buChar char="●"/>
            </a:pPr>
            <a:r>
              <a:rPr b="0" i="0" lang="en-AU" sz="2400" u="none" cap="none" strike="noStrike">
                <a:solidFill>
                  <a:srgbClr val="107A98"/>
                </a:solidFill>
                <a:latin typeface="Arial"/>
                <a:ea typeface="Arial"/>
                <a:cs typeface="Arial"/>
                <a:sym typeface="Arial"/>
              </a:rPr>
              <a:t>Discuss the possibilities</a:t>
            </a:r>
            <a:endParaRPr b="0" i="0" sz="2400" u="none" cap="none" strike="noStrike">
              <a:solidFill>
                <a:srgbClr val="107A98"/>
              </a:solidFill>
              <a:latin typeface="Arial"/>
              <a:ea typeface="Arial"/>
              <a:cs typeface="Arial"/>
              <a:sym typeface="Arial"/>
            </a:endParaRPr>
          </a:p>
          <a:p>
            <a:pPr indent="-381000" lvl="0" marL="457200" marR="0" rtl="0" algn="l">
              <a:lnSpc>
                <a:spcPct val="100000"/>
              </a:lnSpc>
              <a:spcBef>
                <a:spcPts val="0"/>
              </a:spcBef>
              <a:spcAft>
                <a:spcPts val="0"/>
              </a:spcAft>
              <a:buClr>
                <a:srgbClr val="107A98"/>
              </a:buClr>
              <a:buSzPts val="2400"/>
              <a:buChar char="●"/>
            </a:pPr>
            <a:r>
              <a:rPr lang="en-AU" sz="2400">
                <a:solidFill>
                  <a:srgbClr val="107A98"/>
                </a:solidFill>
              </a:rPr>
              <a:t>D</a:t>
            </a:r>
            <a:r>
              <a:rPr b="0" i="0" lang="en-AU" sz="2400" u="none" cap="none" strike="noStrike">
                <a:solidFill>
                  <a:srgbClr val="107A98"/>
                </a:solidFill>
                <a:latin typeface="Arial"/>
                <a:ea typeface="Arial"/>
                <a:cs typeface="Arial"/>
                <a:sym typeface="Arial"/>
              </a:rPr>
              <a:t>efend your answers</a:t>
            </a:r>
            <a:endParaRPr/>
          </a:p>
        </p:txBody>
      </p:sp>
      <p:pic>
        <p:nvPicPr>
          <p:cNvPr descr="A picture containing person, posing, female&#10;&#10;Description automatically generated" id="683" name="Google Shape;683;g2087ca425ef_6_1760"/>
          <p:cNvPicPr preferRelativeResize="0"/>
          <p:nvPr/>
        </p:nvPicPr>
        <p:blipFill rotWithShape="1">
          <a:blip r:embed="rId3">
            <a:alphaModFix/>
          </a:blip>
          <a:srcRect b="0" l="0" r="0" t="0"/>
          <a:stretch/>
        </p:blipFill>
        <p:spPr>
          <a:xfrm>
            <a:off x="71634" y="4544245"/>
            <a:ext cx="1184620" cy="2313754"/>
          </a:xfrm>
          <a:prstGeom prst="rect">
            <a:avLst/>
          </a:prstGeom>
          <a:noFill/>
          <a:ln>
            <a:noFill/>
          </a:ln>
        </p:spPr>
      </p:pic>
      <p:sp>
        <p:nvSpPr>
          <p:cNvPr id="684" name="Google Shape;684;g2087ca425ef_6_1760"/>
          <p:cNvSpPr/>
          <p:nvPr/>
        </p:nvSpPr>
        <p:spPr>
          <a:xfrm>
            <a:off x="1837600" y="4773375"/>
            <a:ext cx="3887700" cy="1659900"/>
          </a:xfrm>
          <a:prstGeom prst="wedgeEllipseCallout">
            <a:avLst>
              <a:gd fmla="val -66960" name="adj1"/>
              <a:gd fmla="val 7616" name="adj2"/>
            </a:avLst>
          </a:prstGeom>
          <a:solidFill>
            <a:schemeClr val="lt1"/>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AU" sz="2200" u="none" cap="none" strike="noStrike">
                <a:solidFill>
                  <a:srgbClr val="107A98"/>
                </a:solidFill>
                <a:latin typeface="Arial"/>
                <a:ea typeface="Arial"/>
                <a:cs typeface="Arial"/>
                <a:sym typeface="Arial"/>
              </a:rPr>
              <a:t>Create your own and share them with each other</a:t>
            </a:r>
            <a:r>
              <a:rPr i="1" lang="en-AU" sz="2200">
                <a:solidFill>
                  <a:srgbClr val="107A98"/>
                </a:solidFill>
              </a:rPr>
              <a:t> and</a:t>
            </a:r>
            <a:r>
              <a:rPr b="0" i="1" lang="en-AU" sz="2200" u="none" cap="none" strike="noStrike">
                <a:solidFill>
                  <a:srgbClr val="107A98"/>
                </a:solidFill>
                <a:latin typeface="Arial"/>
                <a:ea typeface="Arial"/>
                <a:cs typeface="Arial"/>
                <a:sym typeface="Arial"/>
              </a:rPr>
              <a:t> </a:t>
            </a:r>
            <a:r>
              <a:rPr b="0" i="1" lang="en-AU" sz="2200" u="none" cap="none" strike="noStrike">
                <a:solidFill>
                  <a:srgbClr val="107A98"/>
                </a:solidFill>
                <a:latin typeface="Arial"/>
                <a:ea typeface="Arial"/>
                <a:cs typeface="Arial"/>
                <a:sym typeface="Arial"/>
              </a:rPr>
              <a:t>with us☺</a:t>
            </a:r>
            <a:endParaRPr b="0" i="1" sz="2200" u="none" cap="none" strike="noStrike">
              <a:solidFill>
                <a:srgbClr val="107A98"/>
              </a:solidFill>
              <a:latin typeface="Arial"/>
              <a:ea typeface="Arial"/>
              <a:cs typeface="Arial"/>
              <a:sym typeface="Arial"/>
            </a:endParaRPr>
          </a:p>
        </p:txBody>
      </p:sp>
      <p:sp>
        <p:nvSpPr>
          <p:cNvPr id="685" name="Google Shape;685;g2087ca425ef_6_1760"/>
          <p:cNvSpPr txBox="1"/>
          <p:nvPr/>
        </p:nvSpPr>
        <p:spPr>
          <a:xfrm>
            <a:off x="6109050" y="2485550"/>
            <a:ext cx="5905200" cy="379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000"/>
              </a:spcBef>
              <a:spcAft>
                <a:spcPts val="0"/>
              </a:spcAft>
              <a:buNone/>
            </a:pPr>
            <a:r>
              <a:rPr b="1" lang="en-AU" sz="1800" u="sng">
                <a:solidFill>
                  <a:schemeClr val="dk1"/>
                </a:solidFill>
                <a:latin typeface="Montserrat"/>
                <a:ea typeface="Montserrat"/>
                <a:cs typeface="Montserrat"/>
                <a:sym typeface="Montserrat"/>
              </a:rPr>
              <a:t>Extend and Enable ideas</a:t>
            </a:r>
            <a:r>
              <a:rPr b="1" i="0" lang="en-AU" sz="1800" u="sng" cap="none" strike="noStrike">
                <a:solidFill>
                  <a:schemeClr val="dk1"/>
                </a:solidFill>
                <a:latin typeface="Montserrat"/>
                <a:ea typeface="Montserrat"/>
                <a:cs typeface="Montserrat"/>
                <a:sym typeface="Montserrat"/>
              </a:rPr>
              <a:t> </a:t>
            </a:r>
            <a:endParaRPr b="1" sz="1800">
              <a:solidFill>
                <a:schemeClr val="dk1"/>
              </a:solidFill>
              <a:latin typeface="Montserrat"/>
              <a:ea typeface="Montserrat"/>
              <a:cs typeface="Montserrat"/>
              <a:sym typeface="Montserrat"/>
            </a:endParaRPr>
          </a:p>
          <a:p>
            <a:pPr indent="-355600" lvl="0" marL="342900" marR="0" rtl="0" algn="l">
              <a:lnSpc>
                <a:spcPct val="100000"/>
              </a:lnSpc>
              <a:spcBef>
                <a:spcPts val="1000"/>
              </a:spcBef>
              <a:spcAft>
                <a:spcPts val="0"/>
              </a:spcAft>
              <a:buClr>
                <a:schemeClr val="dk1"/>
              </a:buClr>
              <a:buSzPts val="1800"/>
              <a:buFont typeface="Montserrat"/>
              <a:buAutoNum type="arabicPeriod"/>
            </a:pPr>
            <a:r>
              <a:rPr i="0" lang="en-AU" sz="1800" u="none" cap="none" strike="noStrike">
                <a:solidFill>
                  <a:schemeClr val="dk1"/>
                </a:solidFill>
                <a:latin typeface="Montserrat"/>
                <a:ea typeface="Montserrat"/>
                <a:cs typeface="Montserrat"/>
                <a:sym typeface="Montserrat"/>
              </a:rPr>
              <a:t>Enable by giving on</a:t>
            </a:r>
            <a:r>
              <a:rPr i="0" lang="en-AU" sz="1800" u="none" cap="none" strike="noStrike">
                <a:solidFill>
                  <a:schemeClr val="dk1"/>
                </a:solidFill>
                <a:latin typeface="Montserrat"/>
                <a:ea typeface="Montserrat"/>
                <a:cs typeface="Montserrat"/>
                <a:sym typeface="Montserrat"/>
              </a:rPr>
              <a:t>e </a:t>
            </a:r>
            <a:r>
              <a:rPr i="0" lang="en-AU" sz="1800" u="none" cap="none" strike="noStrike">
                <a:solidFill>
                  <a:schemeClr val="dk1"/>
                </a:solidFill>
                <a:latin typeface="Montserrat"/>
                <a:ea typeface="Montserrat"/>
                <a:cs typeface="Montserrat"/>
                <a:sym typeface="Montserrat"/>
              </a:rPr>
              <a:t>of the two numbers</a:t>
            </a:r>
            <a:endParaRPr sz="1800">
              <a:solidFill>
                <a:schemeClr val="dk1"/>
              </a:solidFill>
              <a:latin typeface="Montserrat"/>
              <a:ea typeface="Montserrat"/>
              <a:cs typeface="Montserrat"/>
              <a:sym typeface="Montserrat"/>
            </a:endParaRPr>
          </a:p>
          <a:p>
            <a:pPr indent="-355600" lvl="0" marL="342900" marR="0" rtl="0" algn="l">
              <a:lnSpc>
                <a:spcPct val="100000"/>
              </a:lnSpc>
              <a:spcBef>
                <a:spcPts val="1000"/>
              </a:spcBef>
              <a:spcAft>
                <a:spcPts val="0"/>
              </a:spcAft>
              <a:buClr>
                <a:schemeClr val="dk1"/>
              </a:buClr>
              <a:buSzPts val="1800"/>
              <a:buFont typeface="Montserrat"/>
              <a:buAutoNum type="arabicPeriod"/>
            </a:pPr>
            <a:r>
              <a:rPr i="0" lang="en-AU" sz="1800" u="none" cap="none" strike="noStrike">
                <a:solidFill>
                  <a:schemeClr val="dk1"/>
                </a:solidFill>
                <a:latin typeface="Montserrat"/>
                <a:ea typeface="Montserrat"/>
                <a:cs typeface="Montserrat"/>
                <a:sym typeface="Montserrat"/>
              </a:rPr>
              <a:t>Enable by making product optional</a:t>
            </a:r>
            <a:endParaRPr sz="1800">
              <a:solidFill>
                <a:schemeClr val="dk1"/>
              </a:solidFill>
              <a:latin typeface="Montserrat"/>
              <a:ea typeface="Montserrat"/>
              <a:cs typeface="Montserrat"/>
              <a:sym typeface="Montserrat"/>
            </a:endParaRPr>
          </a:p>
          <a:p>
            <a:pPr indent="-355600" lvl="0" marL="342900" marR="0" rtl="0" algn="l">
              <a:lnSpc>
                <a:spcPct val="100000"/>
              </a:lnSpc>
              <a:spcBef>
                <a:spcPts val="1000"/>
              </a:spcBef>
              <a:spcAft>
                <a:spcPts val="0"/>
              </a:spcAft>
              <a:buClr>
                <a:schemeClr val="dk1"/>
              </a:buClr>
              <a:buSzPts val="1800"/>
              <a:buFont typeface="Montserrat"/>
              <a:buAutoNum type="arabicPeriod"/>
            </a:pPr>
            <a:r>
              <a:rPr i="0" lang="en-AU" sz="1800" u="none" cap="none" strike="noStrike">
                <a:solidFill>
                  <a:schemeClr val="dk1"/>
                </a:solidFill>
                <a:latin typeface="Montserrat"/>
                <a:ea typeface="Montserrat"/>
                <a:cs typeface="Montserrat"/>
                <a:sym typeface="Montserrat"/>
              </a:rPr>
              <a:t>Extend by including fractions and decimals</a:t>
            </a:r>
            <a:endParaRPr sz="1800">
              <a:solidFill>
                <a:schemeClr val="dk1"/>
              </a:solidFill>
              <a:latin typeface="Montserrat"/>
              <a:ea typeface="Montserrat"/>
              <a:cs typeface="Montserrat"/>
              <a:sym typeface="Montserrat"/>
            </a:endParaRPr>
          </a:p>
          <a:p>
            <a:pPr indent="-355600" lvl="0" marL="342900" marR="0" rtl="0" algn="l">
              <a:lnSpc>
                <a:spcPct val="100000"/>
              </a:lnSpc>
              <a:spcBef>
                <a:spcPts val="1000"/>
              </a:spcBef>
              <a:spcAft>
                <a:spcPts val="0"/>
              </a:spcAft>
              <a:buClr>
                <a:schemeClr val="dk1"/>
              </a:buClr>
              <a:buSzPts val="1800"/>
              <a:buFont typeface="Montserrat"/>
              <a:buAutoNum type="arabicPeriod"/>
            </a:pPr>
            <a:r>
              <a:rPr i="0" lang="en-AU" sz="1800" u="none" cap="none" strike="noStrike">
                <a:solidFill>
                  <a:schemeClr val="dk1"/>
                </a:solidFill>
                <a:latin typeface="Montserrat"/>
                <a:ea typeface="Montserrat"/>
                <a:cs typeface="Montserrat"/>
                <a:sym typeface="Montserrat"/>
              </a:rPr>
              <a:t>Extend by not giving all information and asking what numbers could work – open it up</a:t>
            </a:r>
            <a:endParaRPr sz="1800">
              <a:solidFill>
                <a:schemeClr val="dk1"/>
              </a:solidFill>
              <a:latin typeface="Montserrat"/>
              <a:ea typeface="Montserrat"/>
              <a:cs typeface="Montserrat"/>
              <a:sym typeface="Montserrat"/>
            </a:endParaRPr>
          </a:p>
          <a:p>
            <a:pPr indent="-355600" lvl="0" marL="342900" marR="0" rtl="0" algn="l">
              <a:lnSpc>
                <a:spcPct val="100000"/>
              </a:lnSpc>
              <a:spcBef>
                <a:spcPts val="1000"/>
              </a:spcBef>
              <a:spcAft>
                <a:spcPts val="0"/>
              </a:spcAft>
              <a:buClr>
                <a:schemeClr val="dk1"/>
              </a:buClr>
              <a:buSzPts val="1800"/>
              <a:buFont typeface="Montserrat"/>
              <a:buAutoNum type="arabicPeriod"/>
            </a:pPr>
            <a:r>
              <a:rPr i="0" lang="en-AU" sz="1800" u="none" cap="none" strike="noStrike">
                <a:solidFill>
                  <a:schemeClr val="dk1"/>
                </a:solidFill>
                <a:latin typeface="Montserrat"/>
                <a:ea typeface="Montserrat"/>
                <a:cs typeface="Montserrat"/>
                <a:sym typeface="Montserrat"/>
              </a:rPr>
              <a:t>Extend by hypothesising  eg</a:t>
            </a:r>
            <a:endParaRPr sz="1800">
              <a:solidFill>
                <a:schemeClr val="dk1"/>
              </a:solidFill>
              <a:latin typeface="Montserrat"/>
              <a:ea typeface="Montserrat"/>
              <a:cs typeface="Montserrat"/>
              <a:sym typeface="Montserrat"/>
            </a:endParaRPr>
          </a:p>
          <a:p>
            <a:pPr indent="-282575" lvl="0" marL="360000" marR="0" rtl="0" algn="l">
              <a:lnSpc>
                <a:spcPct val="100000"/>
              </a:lnSpc>
              <a:spcBef>
                <a:spcPts val="1000"/>
              </a:spcBef>
              <a:spcAft>
                <a:spcPts val="0"/>
              </a:spcAft>
              <a:buClr>
                <a:schemeClr val="dk1"/>
              </a:buClr>
              <a:buSzPts val="1600"/>
              <a:buFont typeface="Montserrat"/>
              <a:buChar char="•"/>
            </a:pPr>
            <a:r>
              <a:rPr i="1" lang="en-AU" sz="1600" u="none" cap="none" strike="noStrike">
                <a:solidFill>
                  <a:schemeClr val="dk1"/>
                </a:solidFill>
                <a:latin typeface="Montserrat"/>
                <a:ea typeface="Montserrat"/>
                <a:cs typeface="Montserrat"/>
                <a:sym typeface="Montserrat"/>
              </a:rPr>
              <a:t>if the sum is even then the difference must be odd</a:t>
            </a:r>
            <a:endParaRPr sz="1600">
              <a:solidFill>
                <a:schemeClr val="dk1"/>
              </a:solidFill>
              <a:latin typeface="Montserrat"/>
              <a:ea typeface="Montserrat"/>
              <a:cs typeface="Montserrat"/>
              <a:sym typeface="Montserrat"/>
            </a:endParaRPr>
          </a:p>
          <a:p>
            <a:pPr indent="-282575" lvl="0" marL="360000" marR="0" rtl="0" algn="l">
              <a:lnSpc>
                <a:spcPct val="100000"/>
              </a:lnSpc>
              <a:spcBef>
                <a:spcPts val="1000"/>
              </a:spcBef>
              <a:spcAft>
                <a:spcPts val="0"/>
              </a:spcAft>
              <a:buClr>
                <a:schemeClr val="dk1"/>
              </a:buClr>
              <a:buSzPts val="1600"/>
              <a:buFont typeface="Montserrat"/>
              <a:buChar char="•"/>
            </a:pPr>
            <a:r>
              <a:rPr i="1" lang="en-AU" sz="1600" u="none" cap="none" strike="noStrike">
                <a:solidFill>
                  <a:schemeClr val="dk1"/>
                </a:solidFill>
                <a:latin typeface="Montserrat"/>
                <a:ea typeface="Montserrat"/>
                <a:cs typeface="Montserrat"/>
                <a:sym typeface="Montserrat"/>
              </a:rPr>
              <a:t>the difference is always smaller than the sum</a:t>
            </a:r>
            <a:endParaRPr sz="1600">
              <a:solidFill>
                <a:schemeClr val="dk1"/>
              </a:solidFill>
              <a:latin typeface="Montserrat"/>
              <a:ea typeface="Montserrat"/>
              <a:cs typeface="Montserrat"/>
              <a:sym typeface="Montserrat"/>
            </a:endParaRPr>
          </a:p>
          <a:p>
            <a:pPr indent="-282575" lvl="0" marL="360000" marR="0" rtl="0" algn="l">
              <a:lnSpc>
                <a:spcPct val="100000"/>
              </a:lnSpc>
              <a:spcBef>
                <a:spcPts val="1000"/>
              </a:spcBef>
              <a:spcAft>
                <a:spcPts val="0"/>
              </a:spcAft>
              <a:buClr>
                <a:schemeClr val="dk1"/>
              </a:buClr>
              <a:buSzPts val="1600"/>
              <a:buFont typeface="Montserrat"/>
              <a:buChar char="•"/>
            </a:pPr>
            <a:r>
              <a:rPr i="1" lang="en-AU" sz="1600" u="none" cap="none" strike="noStrike">
                <a:solidFill>
                  <a:schemeClr val="dk1"/>
                </a:solidFill>
                <a:latin typeface="Montserrat"/>
                <a:ea typeface="Montserrat"/>
                <a:cs typeface="Montserrat"/>
                <a:sym typeface="Montserrat"/>
              </a:rPr>
              <a:t>the sum and difference can never be the same</a:t>
            </a:r>
            <a:endParaRPr i="0" sz="16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g2087ca425ef_6_1841"/>
          <p:cNvSpPr/>
          <p:nvPr/>
        </p:nvSpPr>
        <p:spPr>
          <a:xfrm>
            <a:off x="647582" y="1581179"/>
            <a:ext cx="873900" cy="843000"/>
          </a:xfrm>
          <a:prstGeom prst="ellipse">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9</a:t>
            </a:r>
            <a:endParaRPr/>
          </a:p>
        </p:txBody>
      </p:sp>
      <p:sp>
        <p:nvSpPr>
          <p:cNvPr id="691" name="Google Shape;691;g2087ca425ef_6_1841"/>
          <p:cNvSpPr/>
          <p:nvPr/>
        </p:nvSpPr>
        <p:spPr>
          <a:xfrm>
            <a:off x="647581" y="2858770"/>
            <a:ext cx="873900" cy="843000"/>
          </a:xfrm>
          <a:prstGeom prst="ellipse">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14</a:t>
            </a:r>
            <a:endParaRPr/>
          </a:p>
        </p:txBody>
      </p:sp>
      <p:graphicFrame>
        <p:nvGraphicFramePr>
          <p:cNvPr id="692" name="Google Shape;692;g2087ca425ef_6_1841"/>
          <p:cNvGraphicFramePr/>
          <p:nvPr/>
        </p:nvGraphicFramePr>
        <p:xfrm>
          <a:off x="2202986" y="1680807"/>
          <a:ext cx="3000000" cy="3000000"/>
        </p:xfrm>
        <a:graphic>
          <a:graphicData uri="http://schemas.openxmlformats.org/drawingml/2006/table">
            <a:tbl>
              <a:tblPr bandRow="1" firstRow="1">
                <a:noFill/>
                <a:tableStyleId>{1C9753DD-FD1A-4DD6-A624-D2B76EB5C03C}</a:tableStyleId>
              </a:tblPr>
              <a:tblGrid>
                <a:gridCol w="1010650"/>
                <a:gridCol w="1010650"/>
              </a:tblGrid>
              <a:tr h="907750">
                <a:tc>
                  <a:txBody>
                    <a:bodyPr/>
                    <a:lstStyle/>
                    <a:p>
                      <a:pPr indent="0" lvl="0" marL="0" marR="0" rtl="0" algn="ctr">
                        <a:spcBef>
                          <a:spcPts val="0"/>
                        </a:spcBef>
                        <a:spcAft>
                          <a:spcPts val="0"/>
                        </a:spcAft>
                        <a:buNone/>
                      </a:pPr>
                      <a:r>
                        <a:rPr b="1" lang="en-AU" sz="2800">
                          <a:solidFill>
                            <a:schemeClr val="dk1"/>
                          </a:solidFill>
                        </a:rPr>
                        <a:t>?</a:t>
                      </a:r>
                      <a:endParaRPr/>
                    </a:p>
                  </a:txBody>
                  <a:tcPr marT="45725" marB="45725" marR="91450" marL="91450" anchor="ctr">
                    <a:solidFill>
                      <a:srgbClr val="FFFF00"/>
                    </a:solidFill>
                  </a:tcPr>
                </a:tc>
                <a:tc>
                  <a:txBody>
                    <a:bodyPr/>
                    <a:lstStyle/>
                    <a:p>
                      <a:pPr indent="0" lvl="0" marL="0" marR="0" rtl="0" algn="ctr">
                        <a:spcBef>
                          <a:spcPts val="0"/>
                        </a:spcBef>
                        <a:spcAft>
                          <a:spcPts val="0"/>
                        </a:spcAft>
                        <a:buNone/>
                      </a:pPr>
                      <a:r>
                        <a:rPr b="1" lang="en-AU" sz="2800">
                          <a:solidFill>
                            <a:schemeClr val="dk1"/>
                          </a:solidFill>
                        </a:rPr>
                        <a:t>?</a:t>
                      </a:r>
                      <a:endParaRPr/>
                    </a:p>
                  </a:txBody>
                  <a:tcPr marT="45725" marB="45725" marR="91450" marL="91450" anchor="ctr">
                    <a:solidFill>
                      <a:srgbClr val="00B0F0"/>
                    </a:solidFill>
                  </a:tcPr>
                </a:tc>
              </a:tr>
              <a:tr h="907750">
                <a:tc>
                  <a:txBody>
                    <a:bodyPr/>
                    <a:lstStyle/>
                    <a:p>
                      <a:pPr indent="0" lvl="0" marL="0" marR="0" rtl="0" algn="ctr">
                        <a:spcBef>
                          <a:spcPts val="0"/>
                        </a:spcBef>
                        <a:spcAft>
                          <a:spcPts val="0"/>
                        </a:spcAft>
                        <a:buNone/>
                      </a:pPr>
                      <a:r>
                        <a:rPr b="1" lang="en-AU" sz="2800">
                          <a:solidFill>
                            <a:schemeClr val="dk1"/>
                          </a:solidFill>
                        </a:rPr>
                        <a:t>?</a:t>
                      </a:r>
                      <a:endParaRPr/>
                    </a:p>
                  </a:txBody>
                  <a:tcPr marT="45725" marB="45725" marR="91450" marL="91450" anchor="ctr">
                    <a:solidFill>
                      <a:srgbClr val="FFFF00"/>
                    </a:solidFill>
                  </a:tcPr>
                </a:tc>
                <a:tc>
                  <a:txBody>
                    <a:bodyPr/>
                    <a:lstStyle/>
                    <a:p>
                      <a:pPr indent="0" lvl="0" marL="0" marR="0" rtl="0" algn="ctr">
                        <a:spcBef>
                          <a:spcPts val="0"/>
                        </a:spcBef>
                        <a:spcAft>
                          <a:spcPts val="0"/>
                        </a:spcAft>
                        <a:buNone/>
                      </a:pPr>
                      <a:r>
                        <a:rPr b="1" lang="en-AU" sz="2800">
                          <a:solidFill>
                            <a:schemeClr val="dk1"/>
                          </a:solidFill>
                        </a:rPr>
                        <a:t>?</a:t>
                      </a:r>
                      <a:endParaRPr/>
                    </a:p>
                  </a:txBody>
                  <a:tcPr marT="45725" marB="45725" marR="91450" marL="91450" anchor="ctr">
                    <a:solidFill>
                      <a:srgbClr val="00B0F0"/>
                    </a:solidFill>
                  </a:tcPr>
                </a:tc>
              </a:tr>
            </a:tbl>
          </a:graphicData>
        </a:graphic>
      </p:graphicFrame>
      <p:graphicFrame>
        <p:nvGraphicFramePr>
          <p:cNvPr id="693" name="Google Shape;693;g2087ca425ef_6_1841"/>
          <p:cNvGraphicFramePr/>
          <p:nvPr/>
        </p:nvGraphicFramePr>
        <p:xfrm>
          <a:off x="8079104" y="1190135"/>
          <a:ext cx="3000000" cy="3000000"/>
        </p:xfrm>
        <a:graphic>
          <a:graphicData uri="http://schemas.openxmlformats.org/drawingml/2006/table">
            <a:tbl>
              <a:tblPr bandRow="1" firstRow="1">
                <a:noFill/>
                <a:tableStyleId>{1C9753DD-FD1A-4DD6-A624-D2B76EB5C03C}</a:tableStyleId>
              </a:tblPr>
              <a:tblGrid>
                <a:gridCol w="1107050"/>
                <a:gridCol w="1107050"/>
                <a:gridCol w="1107050"/>
              </a:tblGrid>
              <a:tr h="971425">
                <a:tc>
                  <a:txBody>
                    <a:bodyPr/>
                    <a:lstStyle/>
                    <a:p>
                      <a:pPr indent="0" lvl="0" marL="0" marR="0" rtl="0" algn="ctr">
                        <a:spcBef>
                          <a:spcPts val="0"/>
                        </a:spcBef>
                        <a:spcAft>
                          <a:spcPts val="0"/>
                        </a:spcAft>
                        <a:buNone/>
                      </a:pPr>
                      <a:r>
                        <a:rPr b="1" lang="en-AU" sz="2800"/>
                        <a:t>?</a:t>
                      </a:r>
                      <a:endParaRPr/>
                    </a:p>
                  </a:txBody>
                  <a:tcPr marT="45725" marB="45725" marR="91450" marL="91450" anchor="ctr">
                    <a:solidFill>
                      <a:schemeClr val="accent4"/>
                    </a:solidFill>
                  </a:tcPr>
                </a:tc>
                <a:tc>
                  <a:txBody>
                    <a:bodyPr/>
                    <a:lstStyle/>
                    <a:p>
                      <a:pPr indent="0" lvl="0" marL="0" marR="0" rtl="0" algn="ctr">
                        <a:spcBef>
                          <a:spcPts val="0"/>
                        </a:spcBef>
                        <a:spcAft>
                          <a:spcPts val="0"/>
                        </a:spcAft>
                        <a:buNone/>
                      </a:pPr>
                      <a:r>
                        <a:rPr b="1" lang="en-AU" sz="2800"/>
                        <a:t>?</a:t>
                      </a:r>
                      <a:endParaRPr/>
                    </a:p>
                  </a:txBody>
                  <a:tcPr marT="45725" marB="45725" marR="91450" marL="91450" anchor="ctr">
                    <a:solidFill>
                      <a:srgbClr val="FFFF00"/>
                    </a:solidFill>
                  </a:tcPr>
                </a:tc>
                <a:tc>
                  <a:txBody>
                    <a:bodyPr/>
                    <a:lstStyle/>
                    <a:p>
                      <a:pPr indent="0" lvl="0" marL="0" marR="0" rtl="0" algn="ctr">
                        <a:spcBef>
                          <a:spcPts val="0"/>
                        </a:spcBef>
                        <a:spcAft>
                          <a:spcPts val="0"/>
                        </a:spcAft>
                        <a:buNone/>
                      </a:pPr>
                      <a:r>
                        <a:rPr b="1" lang="en-AU" sz="2800"/>
                        <a:t>?</a:t>
                      </a:r>
                      <a:endParaRPr/>
                    </a:p>
                  </a:txBody>
                  <a:tcPr marT="45725" marB="45725" marR="91450" marL="91450" anchor="ctr">
                    <a:solidFill>
                      <a:srgbClr val="FFFF00"/>
                    </a:solidFill>
                  </a:tcPr>
                </a:tc>
              </a:tr>
              <a:tr h="971425">
                <a:tc>
                  <a:txBody>
                    <a:bodyPr/>
                    <a:lstStyle/>
                    <a:p>
                      <a:pPr indent="0" lvl="0" marL="0" marR="0" rtl="0" algn="ctr">
                        <a:spcBef>
                          <a:spcPts val="0"/>
                        </a:spcBef>
                        <a:spcAft>
                          <a:spcPts val="0"/>
                        </a:spcAft>
                        <a:buNone/>
                      </a:pPr>
                      <a:r>
                        <a:rPr b="1" lang="en-AU" sz="2800"/>
                        <a:t>?</a:t>
                      </a:r>
                      <a:endParaRPr/>
                    </a:p>
                  </a:txBody>
                  <a:tcPr marT="45725" marB="45725" marR="91450" marL="91450" anchor="ctr">
                    <a:solidFill>
                      <a:schemeClr val="accent4"/>
                    </a:solidFill>
                  </a:tcPr>
                </a:tc>
                <a:tc>
                  <a:txBody>
                    <a:bodyPr/>
                    <a:lstStyle/>
                    <a:p>
                      <a:pPr indent="0" lvl="0" marL="0" marR="0" rtl="0" algn="ctr">
                        <a:spcBef>
                          <a:spcPts val="0"/>
                        </a:spcBef>
                        <a:spcAft>
                          <a:spcPts val="0"/>
                        </a:spcAft>
                        <a:buNone/>
                      </a:pPr>
                      <a:r>
                        <a:rPr b="1" lang="en-AU" sz="2800"/>
                        <a:t>?</a:t>
                      </a:r>
                      <a:endParaRPr/>
                    </a:p>
                  </a:txBody>
                  <a:tcPr marT="45725" marB="45725" marR="91450" marL="91450" anchor="ctr">
                    <a:solidFill>
                      <a:schemeClr val="accent4"/>
                    </a:solidFill>
                  </a:tcPr>
                </a:tc>
                <a:tc>
                  <a:txBody>
                    <a:bodyPr/>
                    <a:lstStyle/>
                    <a:p>
                      <a:pPr indent="0" lvl="0" marL="0" marR="0" rtl="0" algn="ctr">
                        <a:spcBef>
                          <a:spcPts val="0"/>
                        </a:spcBef>
                        <a:spcAft>
                          <a:spcPts val="0"/>
                        </a:spcAft>
                        <a:buNone/>
                      </a:pPr>
                      <a:r>
                        <a:rPr b="1" lang="en-AU" sz="2800"/>
                        <a:t>?</a:t>
                      </a:r>
                      <a:endParaRPr/>
                    </a:p>
                  </a:txBody>
                  <a:tcPr marT="45725" marB="45725" marR="91450" marL="91450" anchor="ctr">
                    <a:solidFill>
                      <a:srgbClr val="FFFF00"/>
                    </a:solidFill>
                  </a:tcPr>
                </a:tc>
              </a:tr>
              <a:tr h="971425">
                <a:tc>
                  <a:txBody>
                    <a:bodyPr/>
                    <a:lstStyle/>
                    <a:p>
                      <a:pPr indent="0" lvl="0" marL="0" marR="0" rtl="0" algn="ctr">
                        <a:spcBef>
                          <a:spcPts val="0"/>
                        </a:spcBef>
                        <a:spcAft>
                          <a:spcPts val="0"/>
                        </a:spcAft>
                        <a:buNone/>
                      </a:pPr>
                      <a:r>
                        <a:rPr b="1" lang="en-AU" sz="2800"/>
                        <a:t>?</a:t>
                      </a:r>
                      <a:endParaRPr/>
                    </a:p>
                  </a:txBody>
                  <a:tcPr marT="45725" marB="45725" marR="91450" marL="91450" anchor="ctr">
                    <a:solidFill>
                      <a:srgbClr val="92D050"/>
                    </a:solidFill>
                  </a:tcPr>
                </a:tc>
                <a:tc>
                  <a:txBody>
                    <a:bodyPr/>
                    <a:lstStyle/>
                    <a:p>
                      <a:pPr indent="0" lvl="0" marL="0" marR="0" rtl="0" algn="ctr">
                        <a:spcBef>
                          <a:spcPts val="0"/>
                        </a:spcBef>
                        <a:spcAft>
                          <a:spcPts val="0"/>
                        </a:spcAft>
                        <a:buNone/>
                      </a:pPr>
                      <a:r>
                        <a:rPr b="1" lang="en-AU" sz="2800"/>
                        <a:t>?</a:t>
                      </a:r>
                      <a:endParaRPr/>
                    </a:p>
                  </a:txBody>
                  <a:tcPr marT="45725" marB="45725" marR="91450" marL="91450" anchor="ctr">
                    <a:solidFill>
                      <a:schemeClr val="accent4"/>
                    </a:solidFill>
                  </a:tcPr>
                </a:tc>
                <a:tc>
                  <a:txBody>
                    <a:bodyPr/>
                    <a:lstStyle/>
                    <a:p>
                      <a:pPr indent="0" lvl="0" marL="0" marR="0" rtl="0" algn="ctr">
                        <a:spcBef>
                          <a:spcPts val="0"/>
                        </a:spcBef>
                        <a:spcAft>
                          <a:spcPts val="0"/>
                        </a:spcAft>
                        <a:buNone/>
                      </a:pPr>
                      <a:r>
                        <a:rPr b="1" lang="en-AU" sz="2800"/>
                        <a:t>?</a:t>
                      </a:r>
                      <a:endParaRPr/>
                    </a:p>
                  </a:txBody>
                  <a:tcPr marT="45725" marB="45725" marR="91450" marL="91450" anchor="ctr">
                    <a:solidFill>
                      <a:srgbClr val="92D050"/>
                    </a:solidFill>
                  </a:tcPr>
                </a:tc>
              </a:tr>
            </a:tbl>
          </a:graphicData>
        </a:graphic>
      </p:graphicFrame>
      <p:sp>
        <p:nvSpPr>
          <p:cNvPr id="694" name="Google Shape;694;g2087ca425ef_6_1841"/>
          <p:cNvSpPr/>
          <p:nvPr/>
        </p:nvSpPr>
        <p:spPr>
          <a:xfrm>
            <a:off x="2776764" y="2167049"/>
            <a:ext cx="873900" cy="843000"/>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23</a:t>
            </a:r>
            <a:endParaRPr/>
          </a:p>
        </p:txBody>
      </p:sp>
      <p:sp>
        <p:nvSpPr>
          <p:cNvPr id="695" name="Google Shape;695;g2087ca425ef_6_1841"/>
          <p:cNvSpPr txBox="1"/>
          <p:nvPr/>
        </p:nvSpPr>
        <p:spPr>
          <a:xfrm>
            <a:off x="156525" y="4320450"/>
            <a:ext cx="67071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chemeClr val="dk1"/>
                </a:solidFill>
                <a:latin typeface="Montserrat"/>
                <a:ea typeface="Montserrat"/>
                <a:cs typeface="Montserrat"/>
                <a:sym typeface="Montserrat"/>
              </a:rPr>
              <a:t>Put different single digit numbers into the squares so that..</a:t>
            </a:r>
            <a:endParaRPr sz="16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i="0" sz="1600" u="none" cap="none" strike="noStrike">
              <a:solidFill>
                <a:schemeClr val="dk1"/>
              </a:solidFill>
              <a:latin typeface="Montserrat"/>
              <a:ea typeface="Montserrat"/>
              <a:cs typeface="Montserrat"/>
              <a:sym typeface="Montserrat"/>
            </a:endParaRPr>
          </a:p>
          <a:p>
            <a:pPr indent="0" lvl="2" marL="0" marR="0" rtl="0" algn="l">
              <a:lnSpc>
                <a:spcPct val="100000"/>
              </a:lnSpc>
              <a:spcBef>
                <a:spcPts val="0"/>
              </a:spcBef>
              <a:spcAft>
                <a:spcPts val="0"/>
              </a:spcAft>
              <a:buNone/>
            </a:pPr>
            <a:r>
              <a:rPr b="1" i="0" lang="en-AU" sz="1600" u="none" cap="none" strike="noStrike">
                <a:solidFill>
                  <a:schemeClr val="dk1"/>
                </a:solidFill>
                <a:latin typeface="Montserrat"/>
                <a:ea typeface="Montserrat"/>
                <a:cs typeface="Montserrat"/>
                <a:sym typeface="Montserrat"/>
              </a:rPr>
              <a:t> </a:t>
            </a:r>
            <a:r>
              <a:rPr i="0" lang="en-AU" sz="1600" u="none" cap="none" strike="noStrike">
                <a:solidFill>
                  <a:schemeClr val="dk1"/>
                </a:solidFill>
                <a:latin typeface="Montserrat"/>
                <a:ea typeface="Montserrat"/>
                <a:cs typeface="Montserrat"/>
                <a:sym typeface="Montserrat"/>
              </a:rPr>
              <a:t>- the sum of blue squares is the same as the blue circle</a:t>
            </a:r>
            <a:endParaRPr sz="1600">
              <a:latin typeface="Montserrat"/>
              <a:ea typeface="Montserrat"/>
              <a:cs typeface="Montserrat"/>
              <a:sym typeface="Montserrat"/>
            </a:endParaRPr>
          </a:p>
          <a:p>
            <a:pPr indent="0" lvl="2" marL="0" marR="0" rtl="0" algn="l">
              <a:lnSpc>
                <a:spcPct val="100000"/>
              </a:lnSpc>
              <a:spcBef>
                <a:spcPts val="0"/>
              </a:spcBef>
              <a:spcAft>
                <a:spcPts val="0"/>
              </a:spcAft>
              <a:buNone/>
            </a:pPr>
            <a:r>
              <a:rPr i="0" lang="en-AU" sz="1600" u="none" cap="none" strike="noStrike">
                <a:solidFill>
                  <a:schemeClr val="dk1"/>
                </a:solidFill>
                <a:latin typeface="Montserrat"/>
                <a:ea typeface="Montserrat"/>
                <a:cs typeface="Montserrat"/>
                <a:sym typeface="Montserrat"/>
              </a:rPr>
              <a:t> - the sum of yellow squares is the same as the yellow circle</a:t>
            </a:r>
            <a:endParaRPr sz="1600">
              <a:latin typeface="Montserrat"/>
              <a:ea typeface="Montserrat"/>
              <a:cs typeface="Montserrat"/>
              <a:sym typeface="Montserrat"/>
            </a:endParaRPr>
          </a:p>
          <a:p>
            <a:pPr indent="0" lvl="2" marL="0" marR="0" rtl="0" algn="l">
              <a:lnSpc>
                <a:spcPct val="100000"/>
              </a:lnSpc>
              <a:spcBef>
                <a:spcPts val="0"/>
              </a:spcBef>
              <a:spcAft>
                <a:spcPts val="0"/>
              </a:spcAft>
              <a:buNone/>
            </a:pPr>
            <a:r>
              <a:rPr i="0" lang="en-AU" sz="1600" u="none" cap="none" strike="noStrike">
                <a:solidFill>
                  <a:schemeClr val="dk1"/>
                </a:solidFill>
                <a:latin typeface="Montserrat"/>
                <a:ea typeface="Montserrat"/>
                <a:cs typeface="Montserrat"/>
                <a:sym typeface="Montserrat"/>
              </a:rPr>
              <a:t> - the sum of the four squares is the same as the white circle</a:t>
            </a:r>
            <a:endParaRPr sz="1600">
              <a:latin typeface="Montserrat"/>
              <a:ea typeface="Montserrat"/>
              <a:cs typeface="Montserrat"/>
              <a:sym typeface="Montserrat"/>
            </a:endParaRPr>
          </a:p>
        </p:txBody>
      </p:sp>
      <p:sp>
        <p:nvSpPr>
          <p:cNvPr id="696" name="Google Shape;696;g2087ca425ef_6_1841"/>
          <p:cNvSpPr/>
          <p:nvPr/>
        </p:nvSpPr>
        <p:spPr>
          <a:xfrm>
            <a:off x="6429202" y="1179029"/>
            <a:ext cx="873900" cy="843000"/>
          </a:xfrm>
          <a:prstGeom prst="ellipse">
            <a:avLst/>
          </a:prstGeom>
          <a:solidFill>
            <a:schemeClr val="accent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12</a:t>
            </a:r>
            <a:endParaRPr/>
          </a:p>
        </p:txBody>
      </p:sp>
      <p:sp>
        <p:nvSpPr>
          <p:cNvPr id="697" name="Google Shape;697;g2087ca425ef_6_1841"/>
          <p:cNvSpPr/>
          <p:nvPr/>
        </p:nvSpPr>
        <p:spPr>
          <a:xfrm>
            <a:off x="6429202" y="2202395"/>
            <a:ext cx="873900" cy="843000"/>
          </a:xfrm>
          <a:prstGeom prst="ellipse">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16</a:t>
            </a:r>
            <a:endParaRPr/>
          </a:p>
        </p:txBody>
      </p:sp>
      <p:sp>
        <p:nvSpPr>
          <p:cNvPr id="698" name="Google Shape;698;g2087ca425ef_6_1841"/>
          <p:cNvSpPr/>
          <p:nvPr/>
        </p:nvSpPr>
        <p:spPr>
          <a:xfrm>
            <a:off x="6424946" y="3261415"/>
            <a:ext cx="873900" cy="843000"/>
          </a:xfrm>
          <a:prstGeom prst="ellipse">
            <a:avLst/>
          </a:prstGeom>
          <a:solidFill>
            <a:srgbClr val="92D05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17</a:t>
            </a:r>
            <a:endParaRPr/>
          </a:p>
        </p:txBody>
      </p:sp>
      <p:sp>
        <p:nvSpPr>
          <p:cNvPr id="699" name="Google Shape;699;g2087ca425ef_6_1841"/>
          <p:cNvSpPr/>
          <p:nvPr/>
        </p:nvSpPr>
        <p:spPr>
          <a:xfrm>
            <a:off x="8761863" y="2743321"/>
            <a:ext cx="873900" cy="843000"/>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19</a:t>
            </a:r>
            <a:endParaRPr/>
          </a:p>
        </p:txBody>
      </p:sp>
      <p:sp>
        <p:nvSpPr>
          <p:cNvPr id="700" name="Google Shape;700;g2087ca425ef_6_1841"/>
          <p:cNvSpPr/>
          <p:nvPr/>
        </p:nvSpPr>
        <p:spPr>
          <a:xfrm>
            <a:off x="9881504" y="1708749"/>
            <a:ext cx="873900" cy="843000"/>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18</a:t>
            </a:r>
            <a:endParaRPr/>
          </a:p>
        </p:txBody>
      </p:sp>
      <p:sp>
        <p:nvSpPr>
          <p:cNvPr id="701" name="Google Shape;701;g2087ca425ef_6_1841"/>
          <p:cNvSpPr/>
          <p:nvPr/>
        </p:nvSpPr>
        <p:spPr>
          <a:xfrm>
            <a:off x="8752436" y="1718177"/>
            <a:ext cx="873900" cy="843000"/>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24</a:t>
            </a:r>
            <a:endParaRPr/>
          </a:p>
        </p:txBody>
      </p:sp>
      <p:sp>
        <p:nvSpPr>
          <p:cNvPr id="702" name="Google Shape;702;g2087ca425ef_6_1841"/>
          <p:cNvSpPr/>
          <p:nvPr/>
        </p:nvSpPr>
        <p:spPr>
          <a:xfrm>
            <a:off x="9881504" y="2743320"/>
            <a:ext cx="873900" cy="843000"/>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AU" sz="2800" u="none" cap="none" strike="noStrike">
                <a:solidFill>
                  <a:schemeClr val="dk1"/>
                </a:solidFill>
                <a:latin typeface="Arial"/>
                <a:ea typeface="Arial"/>
                <a:cs typeface="Arial"/>
                <a:sym typeface="Arial"/>
              </a:rPr>
              <a:t>22</a:t>
            </a:r>
            <a:endParaRPr/>
          </a:p>
        </p:txBody>
      </p:sp>
      <p:sp>
        <p:nvSpPr>
          <p:cNvPr id="703" name="Google Shape;703;g2087ca425ef_6_1841"/>
          <p:cNvSpPr txBox="1"/>
          <p:nvPr/>
        </p:nvSpPr>
        <p:spPr>
          <a:xfrm>
            <a:off x="6776099" y="4320450"/>
            <a:ext cx="54159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chemeClr val="dk1"/>
                </a:solidFill>
                <a:latin typeface="Montserrat"/>
                <a:ea typeface="Montserrat"/>
                <a:cs typeface="Montserrat"/>
                <a:sym typeface="Montserrat"/>
              </a:rPr>
              <a:t>Variations</a:t>
            </a:r>
            <a:endParaRPr sz="16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6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600"/>
              <a:buFont typeface="Montserrat"/>
              <a:buChar char="-"/>
            </a:pPr>
            <a:r>
              <a:rPr i="0" lang="en-AU" sz="1600" u="none" cap="none" strike="noStrike">
                <a:solidFill>
                  <a:schemeClr val="dk1"/>
                </a:solidFill>
                <a:latin typeface="Montserrat"/>
                <a:ea typeface="Montserrat"/>
                <a:cs typeface="Montserrat"/>
                <a:sym typeface="Montserrat"/>
              </a:rPr>
              <a:t>Include fractions, decimals, 2-digit numbers</a:t>
            </a:r>
            <a:endParaRPr sz="1600">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600"/>
              <a:buFont typeface="Montserrat"/>
              <a:buChar char="-"/>
            </a:pPr>
            <a:r>
              <a:rPr i="0" lang="en-AU" sz="1600" u="none" cap="none" strike="noStrike">
                <a:solidFill>
                  <a:schemeClr val="dk1"/>
                </a:solidFill>
                <a:latin typeface="Montserrat"/>
                <a:ea typeface="Montserrat"/>
                <a:cs typeface="Montserrat"/>
                <a:sym typeface="Montserrat"/>
              </a:rPr>
              <a:t>Include other operations eg </a:t>
            </a:r>
            <a:r>
              <a:rPr i="1" lang="en-AU" sz="1600" u="none" cap="none" strike="noStrike">
                <a:solidFill>
                  <a:schemeClr val="dk1"/>
                </a:solidFill>
                <a:latin typeface="Montserrat"/>
                <a:ea typeface="Montserrat"/>
                <a:cs typeface="Montserrat"/>
                <a:sym typeface="Montserrat"/>
              </a:rPr>
              <a:t>the number in the green circle could be the difference</a:t>
            </a:r>
            <a:endParaRPr sz="1600">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600"/>
              <a:buFont typeface="Montserrat"/>
              <a:buChar char="-"/>
            </a:pPr>
            <a:r>
              <a:rPr i="0" lang="en-AU" sz="1600" u="none" cap="none" strike="noStrike">
                <a:solidFill>
                  <a:schemeClr val="dk1"/>
                </a:solidFill>
                <a:latin typeface="Montserrat"/>
                <a:ea typeface="Montserrat"/>
                <a:cs typeface="Montserrat"/>
                <a:sym typeface="Montserrat"/>
              </a:rPr>
              <a:t>Students create their own and share</a:t>
            </a:r>
            <a:endParaRPr sz="1600">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600"/>
              <a:buFont typeface="Montserrat"/>
              <a:buChar char="-"/>
            </a:pPr>
            <a:r>
              <a:rPr i="0" lang="en-AU" sz="1600" u="none" cap="none" strike="noStrike">
                <a:solidFill>
                  <a:schemeClr val="dk1"/>
                </a:solidFill>
                <a:latin typeface="Montserrat"/>
                <a:ea typeface="Montserrat"/>
                <a:cs typeface="Montserrat"/>
                <a:sym typeface="Montserrat"/>
              </a:rPr>
              <a:t>Reduce cognition by removing a restriction eg no white circles</a:t>
            </a:r>
            <a:endParaRPr sz="1600">
              <a:latin typeface="Montserrat"/>
              <a:ea typeface="Montserrat"/>
              <a:cs typeface="Montserrat"/>
              <a:sym typeface="Montserrat"/>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descr="A picture containing person, posing, female&#10;&#10;Description automatically generated" id="708" name="Google Shape;708;g2087ca425ef_6_1858"/>
          <p:cNvPicPr preferRelativeResize="0"/>
          <p:nvPr/>
        </p:nvPicPr>
        <p:blipFill rotWithShape="1">
          <a:blip r:embed="rId3">
            <a:alphaModFix/>
          </a:blip>
          <a:srcRect b="0" l="0" r="0" t="0"/>
          <a:stretch/>
        </p:blipFill>
        <p:spPr>
          <a:xfrm>
            <a:off x="273419" y="1265043"/>
            <a:ext cx="1184620" cy="2313754"/>
          </a:xfrm>
          <a:prstGeom prst="rect">
            <a:avLst/>
          </a:prstGeom>
          <a:noFill/>
          <a:ln>
            <a:noFill/>
          </a:ln>
        </p:spPr>
      </p:pic>
      <p:sp>
        <p:nvSpPr>
          <p:cNvPr id="709" name="Google Shape;709;g2087ca425ef_6_1858"/>
          <p:cNvSpPr/>
          <p:nvPr/>
        </p:nvSpPr>
        <p:spPr>
          <a:xfrm>
            <a:off x="4541173" y="1495876"/>
            <a:ext cx="2271900" cy="1680300"/>
          </a:xfrm>
          <a:prstGeom prst="triangle">
            <a:avLst>
              <a:gd fmla="val 50000" name="adj"/>
            </a:avLst>
          </a:prstGeom>
          <a:solidFill>
            <a:srgbClr val="FFC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0" name="Google Shape;710;g2087ca425ef_6_1858"/>
          <p:cNvSpPr/>
          <p:nvPr/>
        </p:nvSpPr>
        <p:spPr>
          <a:xfrm>
            <a:off x="8041529" y="1495877"/>
            <a:ext cx="2271900" cy="1680300"/>
          </a:xfrm>
          <a:prstGeom prst="triangle">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1" name="Google Shape;711;g2087ca425ef_6_1858"/>
          <p:cNvSpPr/>
          <p:nvPr/>
        </p:nvSpPr>
        <p:spPr>
          <a:xfrm>
            <a:off x="5851503" y="3961906"/>
            <a:ext cx="2271900" cy="1680300"/>
          </a:xfrm>
          <a:prstGeom prst="triangle">
            <a:avLst>
              <a:gd fmla="val 50000" name="adj"/>
            </a:avLst>
          </a:prstGeom>
          <a:solidFill>
            <a:srgbClr val="00B0F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2" name="Google Shape;712;g2087ca425ef_6_1858"/>
          <p:cNvSpPr/>
          <p:nvPr/>
        </p:nvSpPr>
        <p:spPr>
          <a:xfrm>
            <a:off x="9351859" y="3961905"/>
            <a:ext cx="2271900" cy="1680300"/>
          </a:xfrm>
          <a:prstGeom prst="triangle">
            <a:avLst>
              <a:gd fmla="val 50000" name="adj"/>
            </a:avLst>
          </a:prstGeom>
          <a:solidFill>
            <a:schemeClr val="accent3"/>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3" name="Google Shape;713;g2087ca425ef_6_1858"/>
          <p:cNvSpPr/>
          <p:nvPr/>
        </p:nvSpPr>
        <p:spPr>
          <a:xfrm>
            <a:off x="1715900" y="1152675"/>
            <a:ext cx="3081900" cy="1960200"/>
          </a:xfrm>
          <a:prstGeom prst="wedgeEllipseCallout">
            <a:avLst>
              <a:gd fmla="val -65778" name="adj1"/>
              <a:gd fmla="val -13853" name="adj2"/>
            </a:avLst>
          </a:prstGeom>
          <a:solidFill>
            <a:schemeClr val="lt1"/>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AU" sz="1800" u="none" cap="none" strike="noStrike">
                <a:solidFill>
                  <a:srgbClr val="107A98"/>
                </a:solidFill>
                <a:latin typeface="Arial"/>
                <a:ea typeface="Arial"/>
                <a:cs typeface="Arial"/>
                <a:sym typeface="Arial"/>
              </a:rPr>
              <a:t>All these triangles follow the same pattern to work out what number goes in the middle.</a:t>
            </a:r>
            <a:endParaRPr b="0" i="1" sz="1800" u="none" cap="none" strike="noStrike">
              <a:solidFill>
                <a:srgbClr val="107A98"/>
              </a:solidFill>
              <a:latin typeface="Arial"/>
              <a:ea typeface="Arial"/>
              <a:cs typeface="Arial"/>
              <a:sym typeface="Arial"/>
            </a:endParaRPr>
          </a:p>
        </p:txBody>
      </p:sp>
      <p:sp>
        <p:nvSpPr>
          <p:cNvPr id="714" name="Google Shape;714;g2087ca425ef_6_1858"/>
          <p:cNvSpPr txBox="1"/>
          <p:nvPr/>
        </p:nvSpPr>
        <p:spPr>
          <a:xfrm>
            <a:off x="5346362" y="1034211"/>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3</a:t>
            </a:r>
            <a:endParaRPr b="0" i="0" sz="2400" u="none" cap="none" strike="noStrike">
              <a:solidFill>
                <a:srgbClr val="107A98"/>
              </a:solidFill>
              <a:latin typeface="Arial"/>
              <a:ea typeface="Arial"/>
              <a:cs typeface="Arial"/>
              <a:sym typeface="Arial"/>
            </a:endParaRPr>
          </a:p>
        </p:txBody>
      </p:sp>
      <p:sp>
        <p:nvSpPr>
          <p:cNvPr id="715" name="Google Shape;715;g2087ca425ef_6_1858"/>
          <p:cNvSpPr txBox="1"/>
          <p:nvPr/>
        </p:nvSpPr>
        <p:spPr>
          <a:xfrm>
            <a:off x="4071084" y="2967334"/>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6</a:t>
            </a:r>
            <a:endParaRPr b="0" i="0" sz="2400" u="none" cap="none" strike="noStrike">
              <a:solidFill>
                <a:srgbClr val="107A98"/>
              </a:solidFill>
              <a:latin typeface="Arial"/>
              <a:ea typeface="Arial"/>
              <a:cs typeface="Arial"/>
              <a:sym typeface="Arial"/>
            </a:endParaRPr>
          </a:p>
        </p:txBody>
      </p:sp>
      <p:sp>
        <p:nvSpPr>
          <p:cNvPr id="716" name="Google Shape;716;g2087ca425ef_6_1858"/>
          <p:cNvSpPr txBox="1"/>
          <p:nvPr/>
        </p:nvSpPr>
        <p:spPr>
          <a:xfrm>
            <a:off x="6655607" y="2967334"/>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3</a:t>
            </a:r>
            <a:endParaRPr b="0" i="0" sz="2400" u="none" cap="none" strike="noStrike">
              <a:solidFill>
                <a:srgbClr val="107A98"/>
              </a:solidFill>
              <a:latin typeface="Arial"/>
              <a:ea typeface="Arial"/>
              <a:cs typeface="Arial"/>
              <a:sym typeface="Arial"/>
            </a:endParaRPr>
          </a:p>
        </p:txBody>
      </p:sp>
      <p:sp>
        <p:nvSpPr>
          <p:cNvPr id="717" name="Google Shape;717;g2087ca425ef_6_1858"/>
          <p:cNvSpPr txBox="1"/>
          <p:nvPr/>
        </p:nvSpPr>
        <p:spPr>
          <a:xfrm>
            <a:off x="5352794" y="2242480"/>
            <a:ext cx="661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4000" u="none" cap="none" strike="noStrike">
                <a:solidFill>
                  <a:schemeClr val="dk1"/>
                </a:solidFill>
                <a:latin typeface="Arial"/>
                <a:ea typeface="Arial"/>
                <a:cs typeface="Arial"/>
                <a:sym typeface="Arial"/>
              </a:rPr>
              <a:t>3</a:t>
            </a:r>
            <a:endParaRPr b="0" i="0" sz="4000" u="none" cap="none" strike="noStrike">
              <a:solidFill>
                <a:schemeClr val="dk1"/>
              </a:solidFill>
              <a:latin typeface="Arial"/>
              <a:ea typeface="Arial"/>
              <a:cs typeface="Arial"/>
              <a:sym typeface="Arial"/>
            </a:endParaRPr>
          </a:p>
        </p:txBody>
      </p:sp>
      <p:sp>
        <p:nvSpPr>
          <p:cNvPr id="718" name="Google Shape;718;g2087ca425ef_6_1858"/>
          <p:cNvSpPr txBox="1"/>
          <p:nvPr/>
        </p:nvSpPr>
        <p:spPr>
          <a:xfrm>
            <a:off x="8846718" y="1034211"/>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4</a:t>
            </a:r>
            <a:endParaRPr b="0" i="0" sz="2400" u="none" cap="none" strike="noStrike">
              <a:solidFill>
                <a:srgbClr val="107A98"/>
              </a:solidFill>
              <a:latin typeface="Arial"/>
              <a:ea typeface="Arial"/>
              <a:cs typeface="Arial"/>
              <a:sym typeface="Arial"/>
            </a:endParaRPr>
          </a:p>
        </p:txBody>
      </p:sp>
      <p:sp>
        <p:nvSpPr>
          <p:cNvPr id="719" name="Google Shape;719;g2087ca425ef_6_1858"/>
          <p:cNvSpPr txBox="1"/>
          <p:nvPr/>
        </p:nvSpPr>
        <p:spPr>
          <a:xfrm>
            <a:off x="7554977" y="2967334"/>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8</a:t>
            </a:r>
            <a:endParaRPr b="0" i="0" sz="2400" u="none" cap="none" strike="noStrike">
              <a:solidFill>
                <a:srgbClr val="107A98"/>
              </a:solidFill>
              <a:latin typeface="Arial"/>
              <a:ea typeface="Arial"/>
              <a:cs typeface="Arial"/>
              <a:sym typeface="Arial"/>
            </a:endParaRPr>
          </a:p>
        </p:txBody>
      </p:sp>
      <p:sp>
        <p:nvSpPr>
          <p:cNvPr id="720" name="Google Shape;720;g2087ca425ef_6_1858"/>
          <p:cNvSpPr txBox="1"/>
          <p:nvPr/>
        </p:nvSpPr>
        <p:spPr>
          <a:xfrm>
            <a:off x="10148927" y="2967334"/>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4</a:t>
            </a:r>
            <a:endParaRPr b="0" i="0" sz="2400" u="none" cap="none" strike="noStrike">
              <a:solidFill>
                <a:srgbClr val="107A98"/>
              </a:solidFill>
              <a:latin typeface="Arial"/>
              <a:ea typeface="Arial"/>
              <a:cs typeface="Arial"/>
              <a:sym typeface="Arial"/>
            </a:endParaRPr>
          </a:p>
        </p:txBody>
      </p:sp>
      <p:sp>
        <p:nvSpPr>
          <p:cNvPr id="721" name="Google Shape;721;g2087ca425ef_6_1858"/>
          <p:cNvSpPr txBox="1"/>
          <p:nvPr/>
        </p:nvSpPr>
        <p:spPr>
          <a:xfrm>
            <a:off x="8874395" y="2242480"/>
            <a:ext cx="661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4000" u="none" cap="none" strike="noStrike">
                <a:solidFill>
                  <a:schemeClr val="dk1"/>
                </a:solidFill>
                <a:latin typeface="Arial"/>
                <a:ea typeface="Arial"/>
                <a:cs typeface="Arial"/>
                <a:sym typeface="Arial"/>
              </a:rPr>
              <a:t>3</a:t>
            </a:r>
            <a:endParaRPr b="0" i="0" sz="4000" u="none" cap="none" strike="noStrike">
              <a:solidFill>
                <a:schemeClr val="dk1"/>
              </a:solidFill>
              <a:latin typeface="Arial"/>
              <a:ea typeface="Arial"/>
              <a:cs typeface="Arial"/>
              <a:sym typeface="Arial"/>
            </a:endParaRPr>
          </a:p>
        </p:txBody>
      </p:sp>
      <p:sp>
        <p:nvSpPr>
          <p:cNvPr id="722" name="Google Shape;722;g2087ca425ef_6_1858"/>
          <p:cNvSpPr txBox="1"/>
          <p:nvPr/>
        </p:nvSpPr>
        <p:spPr>
          <a:xfrm>
            <a:off x="6663744" y="3529195"/>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3</a:t>
            </a:r>
            <a:endParaRPr b="0" i="0" sz="2400" u="none" cap="none" strike="noStrike">
              <a:solidFill>
                <a:srgbClr val="107A98"/>
              </a:solidFill>
              <a:latin typeface="Arial"/>
              <a:ea typeface="Arial"/>
              <a:cs typeface="Arial"/>
              <a:sym typeface="Arial"/>
            </a:endParaRPr>
          </a:p>
        </p:txBody>
      </p:sp>
      <p:sp>
        <p:nvSpPr>
          <p:cNvPr id="723" name="Google Shape;723;g2087ca425ef_6_1858"/>
          <p:cNvSpPr txBox="1"/>
          <p:nvPr/>
        </p:nvSpPr>
        <p:spPr>
          <a:xfrm>
            <a:off x="5311846" y="5462318"/>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7</a:t>
            </a:r>
            <a:endParaRPr b="0" i="0" sz="2400" u="none" cap="none" strike="noStrike">
              <a:solidFill>
                <a:srgbClr val="107A98"/>
              </a:solidFill>
              <a:latin typeface="Arial"/>
              <a:ea typeface="Arial"/>
              <a:cs typeface="Arial"/>
              <a:sym typeface="Arial"/>
            </a:endParaRPr>
          </a:p>
        </p:txBody>
      </p:sp>
      <p:sp>
        <p:nvSpPr>
          <p:cNvPr id="724" name="Google Shape;724;g2087ca425ef_6_1858"/>
          <p:cNvSpPr txBox="1"/>
          <p:nvPr/>
        </p:nvSpPr>
        <p:spPr>
          <a:xfrm>
            <a:off x="7963562" y="5462318"/>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5</a:t>
            </a:r>
            <a:endParaRPr b="0" i="0" sz="2400" u="none" cap="none" strike="noStrike">
              <a:solidFill>
                <a:srgbClr val="107A98"/>
              </a:solidFill>
              <a:latin typeface="Arial"/>
              <a:ea typeface="Arial"/>
              <a:cs typeface="Arial"/>
              <a:sym typeface="Arial"/>
            </a:endParaRPr>
          </a:p>
        </p:txBody>
      </p:sp>
      <p:sp>
        <p:nvSpPr>
          <p:cNvPr id="725" name="Google Shape;725;g2087ca425ef_6_1858"/>
          <p:cNvSpPr txBox="1"/>
          <p:nvPr/>
        </p:nvSpPr>
        <p:spPr>
          <a:xfrm>
            <a:off x="6683347" y="4654237"/>
            <a:ext cx="661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4000" u="none" cap="none" strike="noStrike">
                <a:solidFill>
                  <a:schemeClr val="dk1"/>
                </a:solidFill>
                <a:latin typeface="Arial"/>
                <a:ea typeface="Arial"/>
                <a:cs typeface="Arial"/>
                <a:sym typeface="Arial"/>
              </a:rPr>
              <a:t>4</a:t>
            </a:r>
            <a:endParaRPr b="0" i="0" sz="4000" u="none" cap="none" strike="noStrike">
              <a:solidFill>
                <a:schemeClr val="dk1"/>
              </a:solidFill>
              <a:latin typeface="Arial"/>
              <a:ea typeface="Arial"/>
              <a:cs typeface="Arial"/>
              <a:sym typeface="Arial"/>
            </a:endParaRPr>
          </a:p>
        </p:txBody>
      </p:sp>
      <p:sp>
        <p:nvSpPr>
          <p:cNvPr id="726" name="Google Shape;726;g2087ca425ef_6_1858"/>
          <p:cNvSpPr txBox="1"/>
          <p:nvPr/>
        </p:nvSpPr>
        <p:spPr>
          <a:xfrm>
            <a:off x="10161021" y="3529194"/>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2</a:t>
            </a:r>
            <a:endParaRPr b="0" i="0" sz="2400" u="none" cap="none" strike="noStrike">
              <a:solidFill>
                <a:srgbClr val="107A98"/>
              </a:solidFill>
              <a:latin typeface="Arial"/>
              <a:ea typeface="Arial"/>
              <a:cs typeface="Arial"/>
              <a:sym typeface="Arial"/>
            </a:endParaRPr>
          </a:p>
        </p:txBody>
      </p:sp>
      <p:sp>
        <p:nvSpPr>
          <p:cNvPr id="727" name="Google Shape;727;g2087ca425ef_6_1858"/>
          <p:cNvSpPr txBox="1"/>
          <p:nvPr/>
        </p:nvSpPr>
        <p:spPr>
          <a:xfrm>
            <a:off x="8846831" y="5462317"/>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4</a:t>
            </a:r>
            <a:endParaRPr b="0" i="0" sz="2400" u="none" cap="none" strike="noStrike">
              <a:solidFill>
                <a:srgbClr val="107A98"/>
              </a:solidFill>
              <a:latin typeface="Arial"/>
              <a:ea typeface="Arial"/>
              <a:cs typeface="Arial"/>
              <a:sym typeface="Arial"/>
            </a:endParaRPr>
          </a:p>
        </p:txBody>
      </p:sp>
      <p:sp>
        <p:nvSpPr>
          <p:cNvPr id="728" name="Google Shape;728;g2087ca425ef_6_1858"/>
          <p:cNvSpPr txBox="1"/>
          <p:nvPr/>
        </p:nvSpPr>
        <p:spPr>
          <a:xfrm>
            <a:off x="11460839" y="5462317"/>
            <a:ext cx="6615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rgbClr val="107A98"/>
                </a:solidFill>
                <a:latin typeface="Arial"/>
                <a:ea typeface="Arial"/>
                <a:cs typeface="Arial"/>
                <a:sym typeface="Arial"/>
              </a:rPr>
              <a:t>6</a:t>
            </a:r>
            <a:endParaRPr b="0" i="0" sz="2400" u="none" cap="none" strike="noStrike">
              <a:solidFill>
                <a:srgbClr val="107A98"/>
              </a:solidFill>
              <a:latin typeface="Arial"/>
              <a:ea typeface="Arial"/>
              <a:cs typeface="Arial"/>
              <a:sym typeface="Arial"/>
            </a:endParaRPr>
          </a:p>
        </p:txBody>
      </p:sp>
      <p:sp>
        <p:nvSpPr>
          <p:cNvPr id="729" name="Google Shape;729;g2087ca425ef_6_1858"/>
          <p:cNvSpPr txBox="1"/>
          <p:nvPr/>
        </p:nvSpPr>
        <p:spPr>
          <a:xfrm>
            <a:off x="10180624" y="4654236"/>
            <a:ext cx="661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4000" u="none" cap="none" strike="noStrike">
                <a:solidFill>
                  <a:schemeClr val="dk1"/>
                </a:solidFill>
                <a:latin typeface="Arial"/>
                <a:ea typeface="Arial"/>
                <a:cs typeface="Arial"/>
                <a:sym typeface="Arial"/>
              </a:rPr>
              <a:t>?</a:t>
            </a:r>
            <a:endParaRPr b="0" i="0" sz="4000" u="none" cap="none" strike="noStrike">
              <a:solidFill>
                <a:schemeClr val="dk1"/>
              </a:solidFill>
              <a:latin typeface="Arial"/>
              <a:ea typeface="Arial"/>
              <a:cs typeface="Arial"/>
              <a:sym typeface="Arial"/>
            </a:endParaRPr>
          </a:p>
        </p:txBody>
      </p:sp>
      <p:pic>
        <p:nvPicPr>
          <p:cNvPr descr="A person posing for the camera&#10;&#10;Description automatically generated with medium confidence" id="730" name="Google Shape;730;g2087ca425ef_6_1858"/>
          <p:cNvPicPr preferRelativeResize="0"/>
          <p:nvPr/>
        </p:nvPicPr>
        <p:blipFill rotWithShape="1">
          <a:blip r:embed="rId4">
            <a:alphaModFix/>
          </a:blip>
          <a:srcRect b="0" l="0" r="0" t="0"/>
          <a:stretch/>
        </p:blipFill>
        <p:spPr>
          <a:xfrm>
            <a:off x="534360" y="3529194"/>
            <a:ext cx="2215518" cy="2867141"/>
          </a:xfrm>
          <a:prstGeom prst="rect">
            <a:avLst/>
          </a:prstGeom>
          <a:noFill/>
          <a:ln>
            <a:noFill/>
          </a:ln>
        </p:spPr>
      </p:pic>
      <p:sp>
        <p:nvSpPr>
          <p:cNvPr id="731" name="Google Shape;731;g2087ca425ef_6_1858"/>
          <p:cNvSpPr/>
          <p:nvPr/>
        </p:nvSpPr>
        <p:spPr>
          <a:xfrm>
            <a:off x="2568630" y="3681922"/>
            <a:ext cx="2644800" cy="1960200"/>
          </a:xfrm>
          <a:prstGeom prst="wedgeEllipseCallout">
            <a:avLst>
              <a:gd fmla="val -80655" name="adj1"/>
              <a:gd fmla="val -28477" name="adj2"/>
            </a:avLst>
          </a:prstGeom>
          <a:solidFill>
            <a:schemeClr val="lt1"/>
          </a:solidFill>
          <a:ln cap="flat" cmpd="sng" w="12700">
            <a:solidFill>
              <a:srgbClr val="107A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AU" sz="1800" u="none" cap="none" strike="noStrike">
                <a:solidFill>
                  <a:srgbClr val="107A98"/>
                </a:solidFill>
                <a:latin typeface="Arial"/>
                <a:ea typeface="Arial"/>
                <a:cs typeface="Arial"/>
                <a:sym typeface="Arial"/>
              </a:rPr>
              <a:t>Can you explain your thinking?</a:t>
            </a:r>
            <a:endParaRPr sz="1800"/>
          </a:p>
          <a:p>
            <a:pPr indent="0" lvl="0" marL="0" marR="0" rtl="0" algn="ctr">
              <a:lnSpc>
                <a:spcPct val="100000"/>
              </a:lnSpc>
              <a:spcBef>
                <a:spcPts val="0"/>
              </a:spcBef>
              <a:spcAft>
                <a:spcPts val="0"/>
              </a:spcAft>
              <a:buNone/>
            </a:pPr>
            <a:r>
              <a:t/>
            </a:r>
            <a:endParaRPr b="0" i="1" sz="1800" u="none" cap="none" strike="noStrike">
              <a:solidFill>
                <a:srgbClr val="107A98"/>
              </a:solidFill>
              <a:latin typeface="Arial"/>
              <a:ea typeface="Arial"/>
              <a:cs typeface="Arial"/>
              <a:sym typeface="Arial"/>
            </a:endParaRPr>
          </a:p>
          <a:p>
            <a:pPr indent="0" lvl="0" marL="0" marR="0" rtl="0" algn="ctr">
              <a:lnSpc>
                <a:spcPct val="100000"/>
              </a:lnSpc>
              <a:spcBef>
                <a:spcPts val="0"/>
              </a:spcBef>
              <a:spcAft>
                <a:spcPts val="0"/>
              </a:spcAft>
              <a:buNone/>
            </a:pPr>
            <a:r>
              <a:rPr b="0" i="1" lang="en-AU" sz="1800" u="none" cap="none" strike="noStrike">
                <a:solidFill>
                  <a:srgbClr val="107A98"/>
                </a:solidFill>
                <a:latin typeface="Arial"/>
                <a:ea typeface="Arial"/>
                <a:cs typeface="Arial"/>
                <a:sym typeface="Arial"/>
              </a:rPr>
              <a:t>Can you create one of your own for us?</a:t>
            </a:r>
            <a:endParaRPr b="0" i="1" sz="1800" u="none" cap="none" strike="noStrike">
              <a:solidFill>
                <a:srgbClr val="107A98"/>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087ca425ef_6_1045"/>
          <p:cNvSpPr txBox="1"/>
          <p:nvPr/>
        </p:nvSpPr>
        <p:spPr>
          <a:xfrm>
            <a:off x="5763991" y="786923"/>
            <a:ext cx="64281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2800" u="none" cap="none" strike="noStrike">
                <a:solidFill>
                  <a:schemeClr val="dk1"/>
                </a:solidFill>
                <a:latin typeface="Arial"/>
                <a:ea typeface="Arial"/>
                <a:cs typeface="Arial"/>
                <a:sym typeface="Arial"/>
              </a:rPr>
              <a:t>Number Boxes</a:t>
            </a:r>
            <a:r>
              <a:rPr b="1" i="0" lang="en-AU" sz="2800" u="none" cap="none" strike="noStrike">
                <a:solidFill>
                  <a:schemeClr val="dk1"/>
                </a:solidFill>
                <a:latin typeface="Arial"/>
                <a:ea typeface="Arial"/>
                <a:cs typeface="Arial"/>
                <a:sym typeface="Arial"/>
              </a:rPr>
              <a:t>                       </a:t>
            </a:r>
            <a:r>
              <a:rPr b="0" i="1" lang="en-AU" sz="2000" u="none" cap="none" strike="noStrike">
                <a:solidFill>
                  <a:schemeClr val="dk1"/>
                </a:solidFill>
                <a:latin typeface="Arial"/>
                <a:ea typeface="Arial"/>
                <a:cs typeface="Arial"/>
                <a:sym typeface="Arial"/>
              </a:rPr>
              <a:t>Years 1 to 8</a:t>
            </a:r>
            <a:endParaRPr/>
          </a:p>
          <a:p>
            <a:pPr indent="0" lvl="0" marL="0" marR="0" rtl="0" algn="l">
              <a:lnSpc>
                <a:spcPct val="100000"/>
              </a:lnSpc>
              <a:spcBef>
                <a:spcPts val="0"/>
              </a:spcBef>
              <a:spcAft>
                <a:spcPts val="0"/>
              </a:spcAft>
              <a:buNone/>
            </a:pPr>
            <a:r>
              <a:t/>
            </a:r>
            <a:endParaRPr b="0" i="0" sz="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1" lang="en-AU" sz="1800" u="sng" cap="none" strike="noStrike">
                <a:solidFill>
                  <a:schemeClr val="dk1"/>
                </a:solidFill>
                <a:latin typeface="Arial"/>
                <a:ea typeface="Arial"/>
                <a:cs typeface="Arial"/>
                <a:sym typeface="Arial"/>
              </a:rPr>
              <a:t>Materials</a:t>
            </a:r>
            <a:r>
              <a:rPr b="0" i="0" lang="en-AU" sz="1800" u="none" cap="none" strike="noStrike">
                <a:solidFill>
                  <a:schemeClr val="dk1"/>
                </a:solidFill>
                <a:latin typeface="Arial"/>
                <a:ea typeface="Arial"/>
                <a:cs typeface="Arial"/>
                <a:sym typeface="Arial"/>
              </a:rPr>
              <a:t>: 6 sided dice, pen and paper </a:t>
            </a:r>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chemeClr val="dk1"/>
                </a:solidFill>
                <a:latin typeface="Arial"/>
                <a:ea typeface="Arial"/>
                <a:cs typeface="Arial"/>
                <a:sym typeface="Arial"/>
              </a:rPr>
              <a:t>Maths concepts</a:t>
            </a:r>
            <a:r>
              <a:rPr b="0" i="1" lang="en-AU" sz="1800" u="sng" cap="none" strike="noStrike">
                <a:solidFill>
                  <a:schemeClr val="dk1"/>
                </a:solidFill>
                <a:latin typeface="Arial"/>
                <a:ea typeface="Arial"/>
                <a:cs typeface="Arial"/>
                <a:sym typeface="Arial"/>
              </a:rPr>
              <a:t>:</a:t>
            </a:r>
            <a:r>
              <a:rPr b="0" i="1" lang="en-AU" sz="1800" u="none" cap="none" strike="noStrike">
                <a:solidFill>
                  <a:schemeClr val="dk1"/>
                </a:solidFill>
                <a:latin typeface="Arial"/>
                <a:ea typeface="Arial"/>
                <a:cs typeface="Arial"/>
                <a:sym typeface="Arial"/>
              </a:rPr>
              <a:t> computation, place value</a:t>
            </a:r>
            <a:endParaRPr b="0" i="1" sz="18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chemeClr val="dk1"/>
                </a:solidFill>
                <a:latin typeface="Arial"/>
                <a:ea typeface="Arial"/>
                <a:cs typeface="Arial"/>
                <a:sym typeface="Arial"/>
              </a:rPr>
              <a:t>Aim</a:t>
            </a:r>
            <a:r>
              <a:rPr b="0" i="1" lang="en-AU" sz="1800" u="sng" cap="none" strike="noStrike">
                <a:solidFill>
                  <a:schemeClr val="dk1"/>
                </a:solidFill>
                <a:latin typeface="Arial"/>
                <a:ea typeface="Arial"/>
                <a:cs typeface="Arial"/>
                <a:sym typeface="Arial"/>
              </a:rPr>
              <a:t>:</a:t>
            </a:r>
            <a:r>
              <a:rPr b="0" i="1"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B</a:t>
            </a:r>
            <a:r>
              <a:rPr b="0" i="1" lang="en-AU" sz="1800" u="none" cap="none" strike="noStrike">
                <a:solidFill>
                  <a:schemeClr val="dk1"/>
                </a:solidFill>
                <a:latin typeface="Arial"/>
                <a:ea typeface="Arial"/>
                <a:cs typeface="Arial"/>
                <a:sym typeface="Arial"/>
              </a:rPr>
              <a:t>e the closest to the target number</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chemeClr val="dk1"/>
                </a:solidFill>
                <a:latin typeface="Arial"/>
                <a:ea typeface="Arial"/>
                <a:cs typeface="Arial"/>
                <a:sym typeface="Arial"/>
              </a:rPr>
              <a:t>Choose which number box layout you want to play and decide on a specific target number to aim for, e.g. 35</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chemeClr val="dk1"/>
                </a:solidFill>
                <a:latin typeface="Arial"/>
                <a:ea typeface="Arial"/>
                <a:cs typeface="Arial"/>
                <a:sym typeface="Arial"/>
              </a:rPr>
              <a:t>Players take turns to roll a dice and place it somewhere in one of their boxes.</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chemeClr val="dk1"/>
                </a:solidFill>
                <a:latin typeface="Arial"/>
                <a:ea typeface="Arial"/>
                <a:cs typeface="Arial"/>
                <a:sym typeface="Arial"/>
              </a:rPr>
              <a:t>Once the number has been placed, it cannot be moved. One number on any given round may be “thrown away” and written in the throw away box instead.</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chemeClr val="dk1"/>
                </a:solidFill>
                <a:latin typeface="Arial"/>
                <a:ea typeface="Arial"/>
                <a:cs typeface="Arial"/>
                <a:sym typeface="Arial"/>
              </a:rPr>
              <a:t>Play continues until all of the boxes are full. Players justify which number is closest to the target number.</a:t>
            </a:r>
            <a:endParaRPr/>
          </a:p>
          <a:p>
            <a:pPr indent="0" lvl="0" marL="0" marR="0" rtl="0" algn="l">
              <a:lnSpc>
                <a:spcPct val="100000"/>
              </a:lnSpc>
              <a:spcBef>
                <a:spcPts val="1200"/>
              </a:spcBef>
              <a:spcAft>
                <a:spcPts val="0"/>
              </a:spcAft>
              <a:buNone/>
            </a:pPr>
            <a:r>
              <a:rPr b="1" i="1" lang="en-AU" sz="1800" u="sng" cap="none" strike="noStrike">
                <a:solidFill>
                  <a:schemeClr val="dk1"/>
                </a:solidFill>
                <a:latin typeface="Arial"/>
                <a:ea typeface="Arial"/>
                <a:cs typeface="Arial"/>
                <a:sym typeface="Arial"/>
              </a:rPr>
              <a:t>Extend and enable ideas?</a:t>
            </a:r>
            <a:endParaRPr b="1" i="1" sz="1800" u="sng" cap="none" strike="noStrike">
              <a:solidFill>
                <a:schemeClr val="dk1"/>
              </a:solidFill>
              <a:latin typeface="Arial"/>
              <a:ea typeface="Arial"/>
              <a:cs typeface="Arial"/>
              <a:sym typeface="Arial"/>
            </a:endParaRPr>
          </a:p>
        </p:txBody>
      </p:sp>
      <p:pic>
        <p:nvPicPr>
          <p:cNvPr id="170" name="Google Shape;170;g2087ca425ef_6_1045"/>
          <p:cNvPicPr preferRelativeResize="0"/>
          <p:nvPr/>
        </p:nvPicPr>
        <p:blipFill rotWithShape="1">
          <a:blip r:embed="rId3">
            <a:alphaModFix/>
          </a:blip>
          <a:srcRect b="0" l="0" r="0" t="0"/>
          <a:stretch/>
        </p:blipFill>
        <p:spPr>
          <a:xfrm>
            <a:off x="279837" y="1092451"/>
            <a:ext cx="5264655" cy="2821078"/>
          </a:xfrm>
          <a:prstGeom prst="rect">
            <a:avLst/>
          </a:prstGeom>
          <a:noFill/>
          <a:ln cap="flat" cmpd="sng" w="9525">
            <a:solidFill>
              <a:schemeClr val="dk1"/>
            </a:solidFill>
            <a:prstDash val="solid"/>
            <a:round/>
            <a:headEnd len="sm" w="sm" type="none"/>
            <a:tailEnd len="sm" w="sm" type="none"/>
          </a:ln>
        </p:spPr>
      </p:pic>
      <p:sp>
        <p:nvSpPr>
          <p:cNvPr id="171" name="Google Shape;171;g2087ca425ef_6_1045"/>
          <p:cNvSpPr/>
          <p:nvPr/>
        </p:nvSpPr>
        <p:spPr>
          <a:xfrm>
            <a:off x="2056977" y="893671"/>
            <a:ext cx="1571700" cy="533400"/>
          </a:xfrm>
          <a:prstGeom prst="roundRect">
            <a:avLst>
              <a:gd fmla="val 16667" name="adj"/>
            </a:avLst>
          </a:prstGeom>
          <a:solidFill>
            <a:schemeClr val="accent1"/>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1800" u="none" cap="none" strike="noStrike">
                <a:solidFill>
                  <a:schemeClr val="lt1"/>
                </a:solidFill>
                <a:latin typeface="Arial"/>
                <a:ea typeface="Arial"/>
                <a:cs typeface="Arial"/>
                <a:sym typeface="Arial"/>
              </a:rPr>
              <a:t>Target  = 35</a:t>
            </a:r>
            <a:endParaRPr/>
          </a:p>
        </p:txBody>
      </p:sp>
      <p:pic>
        <p:nvPicPr>
          <p:cNvPr descr="See the source image" id="172" name="Google Shape;172;g2087ca425ef_6_1045"/>
          <p:cNvPicPr preferRelativeResize="0"/>
          <p:nvPr/>
        </p:nvPicPr>
        <p:blipFill rotWithShape="1">
          <a:blip r:embed="rId4">
            <a:alphaModFix/>
          </a:blip>
          <a:srcRect b="10817" l="15620" r="14488" t="0"/>
          <a:stretch/>
        </p:blipFill>
        <p:spPr>
          <a:xfrm>
            <a:off x="9977226" y="1192189"/>
            <a:ext cx="690995" cy="543393"/>
          </a:xfrm>
          <a:prstGeom prst="rect">
            <a:avLst/>
          </a:prstGeom>
          <a:noFill/>
          <a:ln>
            <a:noFill/>
          </a:ln>
        </p:spPr>
      </p:pic>
      <p:sp>
        <p:nvSpPr>
          <p:cNvPr id="173" name="Google Shape;173;g2087ca425ef_6_1045"/>
          <p:cNvSpPr txBox="1"/>
          <p:nvPr/>
        </p:nvSpPr>
        <p:spPr>
          <a:xfrm>
            <a:off x="538375" y="1733550"/>
            <a:ext cx="723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4400" u="none" cap="none" strike="noStrike">
                <a:solidFill>
                  <a:srgbClr val="FF0000"/>
                </a:solidFill>
                <a:latin typeface="Comic Sans MS"/>
                <a:ea typeface="Comic Sans MS"/>
                <a:cs typeface="Comic Sans MS"/>
                <a:sym typeface="Comic Sans MS"/>
              </a:rPr>
              <a:t>2</a:t>
            </a:r>
            <a:endParaRPr/>
          </a:p>
        </p:txBody>
      </p:sp>
      <p:sp>
        <p:nvSpPr>
          <p:cNvPr id="174" name="Google Shape;174;g2087ca425ef_6_1045"/>
          <p:cNvSpPr txBox="1"/>
          <p:nvPr/>
        </p:nvSpPr>
        <p:spPr>
          <a:xfrm>
            <a:off x="4930342" y="1514476"/>
            <a:ext cx="537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AU" sz="3600" u="none" cap="none" strike="noStrike">
                <a:solidFill>
                  <a:srgbClr val="FF0000"/>
                </a:solidFill>
                <a:latin typeface="Comic Sans MS"/>
                <a:ea typeface="Comic Sans MS"/>
                <a:cs typeface="Comic Sans MS"/>
                <a:sym typeface="Comic Sans MS"/>
              </a:rPr>
              <a:t>1</a:t>
            </a:r>
            <a:endParaRPr/>
          </a:p>
        </p:txBody>
      </p:sp>
      <p:sp>
        <p:nvSpPr>
          <p:cNvPr id="175" name="Google Shape;175;g2087ca425ef_6_1045"/>
          <p:cNvSpPr txBox="1"/>
          <p:nvPr/>
        </p:nvSpPr>
        <p:spPr>
          <a:xfrm>
            <a:off x="1953308" y="1685924"/>
            <a:ext cx="723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4400" u="none" cap="none" strike="noStrike">
                <a:solidFill>
                  <a:srgbClr val="FF0000"/>
                </a:solidFill>
                <a:latin typeface="Comic Sans MS"/>
                <a:ea typeface="Comic Sans MS"/>
                <a:cs typeface="Comic Sans MS"/>
                <a:sym typeface="Comic Sans MS"/>
              </a:rPr>
              <a:t>6</a:t>
            </a:r>
            <a:endParaRPr/>
          </a:p>
        </p:txBody>
      </p:sp>
      <p:sp>
        <p:nvSpPr>
          <p:cNvPr id="176" name="Google Shape;176;g2087ca425ef_6_1045"/>
          <p:cNvSpPr txBox="1"/>
          <p:nvPr/>
        </p:nvSpPr>
        <p:spPr>
          <a:xfrm>
            <a:off x="4050827" y="1675715"/>
            <a:ext cx="723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4400" u="none" cap="none" strike="noStrike">
                <a:solidFill>
                  <a:srgbClr val="FF0000"/>
                </a:solidFill>
                <a:latin typeface="Comic Sans MS"/>
                <a:ea typeface="Comic Sans MS"/>
                <a:cs typeface="Comic Sans MS"/>
                <a:sym typeface="Comic Sans MS"/>
              </a:rPr>
              <a:t>5</a:t>
            </a:r>
            <a:endParaRPr/>
          </a:p>
        </p:txBody>
      </p:sp>
      <p:sp>
        <p:nvSpPr>
          <p:cNvPr id="177" name="Google Shape;177;g2087ca425ef_6_1045"/>
          <p:cNvSpPr txBox="1"/>
          <p:nvPr/>
        </p:nvSpPr>
        <p:spPr>
          <a:xfrm>
            <a:off x="538375" y="2823540"/>
            <a:ext cx="723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4400" u="none" cap="none" strike="noStrike">
                <a:solidFill>
                  <a:srgbClr val="0070C0"/>
                </a:solidFill>
                <a:latin typeface="Comic Sans MS"/>
                <a:ea typeface="Comic Sans MS"/>
                <a:cs typeface="Comic Sans MS"/>
                <a:sym typeface="Comic Sans MS"/>
              </a:rPr>
              <a:t>3</a:t>
            </a:r>
            <a:endParaRPr/>
          </a:p>
        </p:txBody>
      </p:sp>
      <p:sp>
        <p:nvSpPr>
          <p:cNvPr id="178" name="Google Shape;178;g2087ca425ef_6_1045"/>
          <p:cNvSpPr txBox="1"/>
          <p:nvPr/>
        </p:nvSpPr>
        <p:spPr>
          <a:xfrm>
            <a:off x="1953308" y="2823540"/>
            <a:ext cx="723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4400" u="none" cap="none" strike="noStrike">
                <a:solidFill>
                  <a:srgbClr val="0070C0"/>
                </a:solidFill>
                <a:latin typeface="Comic Sans MS"/>
                <a:ea typeface="Comic Sans MS"/>
                <a:cs typeface="Comic Sans MS"/>
                <a:sym typeface="Comic Sans MS"/>
              </a:rPr>
              <a:t>1</a:t>
            </a:r>
            <a:endParaRPr/>
          </a:p>
        </p:txBody>
      </p:sp>
      <p:sp>
        <p:nvSpPr>
          <p:cNvPr id="179" name="Google Shape;179;g2087ca425ef_6_1045"/>
          <p:cNvSpPr txBox="1"/>
          <p:nvPr/>
        </p:nvSpPr>
        <p:spPr>
          <a:xfrm>
            <a:off x="4104138" y="2851585"/>
            <a:ext cx="723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4400" u="none" cap="none" strike="noStrike">
                <a:solidFill>
                  <a:srgbClr val="0070C0"/>
                </a:solidFill>
                <a:latin typeface="Comic Sans MS"/>
                <a:ea typeface="Comic Sans MS"/>
                <a:cs typeface="Comic Sans MS"/>
                <a:sym typeface="Comic Sans MS"/>
              </a:rPr>
              <a:t>4</a:t>
            </a:r>
            <a:endParaRPr/>
          </a:p>
        </p:txBody>
      </p:sp>
      <p:sp>
        <p:nvSpPr>
          <p:cNvPr id="180" name="Google Shape;180;g2087ca425ef_6_1045"/>
          <p:cNvSpPr txBox="1"/>
          <p:nvPr/>
        </p:nvSpPr>
        <p:spPr>
          <a:xfrm>
            <a:off x="4958917" y="3324226"/>
            <a:ext cx="537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AU" sz="3600" u="none" cap="none" strike="noStrike">
                <a:solidFill>
                  <a:srgbClr val="0070C0"/>
                </a:solidFill>
                <a:latin typeface="Comic Sans MS"/>
                <a:ea typeface="Comic Sans MS"/>
                <a:cs typeface="Comic Sans MS"/>
                <a:sym typeface="Comic Sans MS"/>
              </a:rPr>
              <a:t>6</a:t>
            </a:r>
            <a:endParaRPr/>
          </a:p>
        </p:txBody>
      </p:sp>
      <p:pic>
        <p:nvPicPr>
          <p:cNvPr id="181" name="Google Shape;181;g2087ca425ef_6_1045"/>
          <p:cNvPicPr preferRelativeResize="0"/>
          <p:nvPr/>
        </p:nvPicPr>
        <p:blipFill rotWithShape="1">
          <a:blip r:embed="rId5">
            <a:alphaModFix/>
          </a:blip>
          <a:srcRect b="-10521" l="0" r="43432" t="0"/>
          <a:stretch/>
        </p:blipFill>
        <p:spPr>
          <a:xfrm rot="-348323">
            <a:off x="305872" y="4275399"/>
            <a:ext cx="1670442" cy="463208"/>
          </a:xfrm>
          <a:prstGeom prst="rect">
            <a:avLst/>
          </a:prstGeom>
          <a:noFill/>
          <a:ln cap="flat" cmpd="sng" w="9525">
            <a:solidFill>
              <a:schemeClr val="dk1"/>
            </a:solidFill>
            <a:prstDash val="solid"/>
            <a:round/>
            <a:headEnd len="sm" w="sm" type="none"/>
            <a:tailEnd len="sm" w="sm" type="none"/>
          </a:ln>
        </p:spPr>
      </p:pic>
      <p:pic>
        <p:nvPicPr>
          <p:cNvPr id="182" name="Google Shape;182;g2087ca425ef_6_1045"/>
          <p:cNvPicPr preferRelativeResize="0"/>
          <p:nvPr/>
        </p:nvPicPr>
        <p:blipFill rotWithShape="1">
          <a:blip r:embed="rId6">
            <a:alphaModFix/>
          </a:blip>
          <a:srcRect b="0" l="0" r="0" t="0"/>
          <a:stretch/>
        </p:blipFill>
        <p:spPr>
          <a:xfrm rot="683749">
            <a:off x="3445293" y="5457002"/>
            <a:ext cx="2115069" cy="463577"/>
          </a:xfrm>
          <a:prstGeom prst="rect">
            <a:avLst/>
          </a:prstGeom>
          <a:noFill/>
          <a:ln cap="flat" cmpd="sng" w="9525">
            <a:solidFill>
              <a:schemeClr val="dk1"/>
            </a:solidFill>
            <a:prstDash val="solid"/>
            <a:round/>
            <a:headEnd len="sm" w="sm" type="none"/>
            <a:tailEnd len="sm" w="sm" type="none"/>
          </a:ln>
        </p:spPr>
      </p:pic>
      <p:pic>
        <p:nvPicPr>
          <p:cNvPr id="183" name="Google Shape;183;g2087ca425ef_6_1045"/>
          <p:cNvPicPr preferRelativeResize="0"/>
          <p:nvPr/>
        </p:nvPicPr>
        <p:blipFill rotWithShape="1">
          <a:blip r:embed="rId7">
            <a:alphaModFix/>
          </a:blip>
          <a:srcRect b="0" l="0" r="0" t="0"/>
          <a:stretch/>
        </p:blipFill>
        <p:spPr>
          <a:xfrm rot="-553170">
            <a:off x="257360" y="5088693"/>
            <a:ext cx="1767467" cy="543836"/>
          </a:xfrm>
          <a:prstGeom prst="rect">
            <a:avLst/>
          </a:prstGeom>
          <a:noFill/>
          <a:ln cap="flat" cmpd="sng" w="9525">
            <a:solidFill>
              <a:schemeClr val="dk1"/>
            </a:solidFill>
            <a:prstDash val="solid"/>
            <a:round/>
            <a:headEnd len="sm" w="sm" type="none"/>
            <a:tailEnd len="sm" w="sm" type="none"/>
          </a:ln>
        </p:spPr>
      </p:pic>
      <p:pic>
        <p:nvPicPr>
          <p:cNvPr id="184" name="Google Shape;184;g2087ca425ef_6_1045"/>
          <p:cNvPicPr preferRelativeResize="0"/>
          <p:nvPr/>
        </p:nvPicPr>
        <p:blipFill rotWithShape="1">
          <a:blip r:embed="rId8">
            <a:alphaModFix/>
          </a:blip>
          <a:srcRect b="0" l="0" r="0" t="0"/>
          <a:stretch/>
        </p:blipFill>
        <p:spPr>
          <a:xfrm rot="693327">
            <a:off x="2818197" y="4518514"/>
            <a:ext cx="2571882" cy="425472"/>
          </a:xfrm>
          <a:prstGeom prst="rect">
            <a:avLst/>
          </a:prstGeom>
          <a:noFill/>
          <a:ln cap="flat" cmpd="sng" w="9525">
            <a:solidFill>
              <a:schemeClr val="dk1"/>
            </a:solidFill>
            <a:prstDash val="solid"/>
            <a:round/>
            <a:headEnd len="sm" w="sm" type="none"/>
            <a:tailEnd len="sm" w="sm" type="none"/>
          </a:ln>
        </p:spPr>
      </p:pic>
      <p:pic>
        <p:nvPicPr>
          <p:cNvPr id="185" name="Google Shape;185;g2087ca425ef_6_1045"/>
          <p:cNvPicPr preferRelativeResize="0"/>
          <p:nvPr/>
        </p:nvPicPr>
        <p:blipFill rotWithShape="1">
          <a:blip r:embed="rId9">
            <a:alphaModFix/>
          </a:blip>
          <a:srcRect b="0" l="0" r="0" t="0"/>
          <a:stretch/>
        </p:blipFill>
        <p:spPr>
          <a:xfrm>
            <a:off x="2224222" y="5360611"/>
            <a:ext cx="939848" cy="901746"/>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g2087ca425ef_6_1885"/>
          <p:cNvSpPr txBox="1"/>
          <p:nvPr/>
        </p:nvSpPr>
        <p:spPr>
          <a:xfrm>
            <a:off x="6064075" y="1033625"/>
            <a:ext cx="6127800" cy="486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AU" sz="2400" u="none" cap="none" strike="noStrike">
                <a:solidFill>
                  <a:schemeClr val="dk1"/>
                </a:solidFill>
                <a:latin typeface="Montserrat"/>
                <a:ea typeface="Montserrat"/>
                <a:cs typeface="Montserrat"/>
                <a:sym typeface="Montserrat"/>
              </a:rPr>
              <a:t>Domino Detectives</a:t>
            </a:r>
            <a:endParaRPr sz="24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lang="en-AU" sz="1800" u="sng" cap="none" strike="noStrike">
                <a:solidFill>
                  <a:schemeClr val="dk1"/>
                </a:solidFill>
                <a:latin typeface="Montserrat"/>
                <a:ea typeface="Montserrat"/>
                <a:cs typeface="Montserrat"/>
                <a:sym typeface="Montserrat"/>
              </a:rPr>
              <a:t>Aim </a:t>
            </a:r>
            <a:r>
              <a:rPr lang="en-AU" sz="1800" u="none" cap="none" strike="noStrike">
                <a:solidFill>
                  <a:schemeClr val="dk1"/>
                </a:solidFill>
                <a:latin typeface="Montserrat"/>
                <a:ea typeface="Montserrat"/>
                <a:cs typeface="Montserrat"/>
                <a:sym typeface="Montserrat"/>
              </a:rPr>
              <a:t>– </a:t>
            </a:r>
            <a:r>
              <a:rPr lang="en-AU" sz="1800">
                <a:solidFill>
                  <a:schemeClr val="dk1"/>
                </a:solidFill>
                <a:latin typeface="Montserrat"/>
                <a:ea typeface="Montserrat"/>
                <a:cs typeface="Montserrat"/>
                <a:sym typeface="Montserrat"/>
              </a:rPr>
              <a:t>S</a:t>
            </a:r>
            <a:r>
              <a:rPr lang="en-AU" sz="1800" u="none" cap="none" strike="noStrike">
                <a:solidFill>
                  <a:schemeClr val="dk1"/>
                </a:solidFill>
                <a:latin typeface="Montserrat"/>
                <a:ea typeface="Montserrat"/>
                <a:cs typeface="Montserrat"/>
                <a:sym typeface="Montserrat"/>
              </a:rPr>
              <a:t>olve and explain the mystery number </a:t>
            </a:r>
            <a:endParaRPr sz="18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rPr lang="en-AU" sz="1800" u="none" cap="none" strike="noStrike">
                <a:solidFill>
                  <a:schemeClr val="dk1"/>
                </a:solidFill>
                <a:latin typeface="Montserrat"/>
                <a:ea typeface="Montserrat"/>
                <a:cs typeface="Montserrat"/>
                <a:sym typeface="Montserrat"/>
              </a:rPr>
              <a:t>There is a pattern hidden in the dominoes that, once identified will help you work out what the missing number is?</a:t>
            </a:r>
            <a:endParaRPr sz="18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600" u="sng" cap="none" strike="noStrike">
              <a:solidFill>
                <a:schemeClr val="dk1"/>
              </a:solidFill>
              <a:latin typeface="Montserrat"/>
              <a:ea typeface="Montserrat"/>
              <a:cs typeface="Montserrat"/>
              <a:sym typeface="Montserrat"/>
            </a:endParaRPr>
          </a:p>
          <a:p>
            <a:pPr indent="-355600" lvl="0" marL="342900" marR="0" rtl="0" algn="l">
              <a:lnSpc>
                <a:spcPct val="100000"/>
              </a:lnSpc>
              <a:spcBef>
                <a:spcPts val="0"/>
              </a:spcBef>
              <a:spcAft>
                <a:spcPts val="0"/>
              </a:spcAft>
              <a:buClr>
                <a:schemeClr val="dk1"/>
              </a:buClr>
              <a:buSzPts val="1800"/>
              <a:buFont typeface="Montserrat"/>
              <a:buAutoNum type="arabicPeriod"/>
            </a:pPr>
            <a:r>
              <a:rPr lang="en-AU" sz="1800" u="none" cap="none" strike="noStrike">
                <a:solidFill>
                  <a:schemeClr val="dk1"/>
                </a:solidFill>
                <a:latin typeface="Montserrat"/>
                <a:ea typeface="Montserrat"/>
                <a:cs typeface="Montserrat"/>
                <a:sym typeface="Montserrat"/>
              </a:rPr>
              <a:t>Work out what you think the missing number is.</a:t>
            </a:r>
            <a:endParaRPr sz="1800">
              <a:solidFill>
                <a:schemeClr val="dk1"/>
              </a:solidFill>
              <a:latin typeface="Montserrat"/>
              <a:ea typeface="Montserrat"/>
              <a:cs typeface="Montserrat"/>
              <a:sym typeface="Montserrat"/>
            </a:endParaRPr>
          </a:p>
          <a:p>
            <a:pPr indent="-355600" lvl="0" marL="342900" marR="0" rtl="0" algn="l">
              <a:lnSpc>
                <a:spcPct val="100000"/>
              </a:lnSpc>
              <a:spcBef>
                <a:spcPts val="0"/>
              </a:spcBef>
              <a:spcAft>
                <a:spcPts val="0"/>
              </a:spcAft>
              <a:buClr>
                <a:schemeClr val="dk1"/>
              </a:buClr>
              <a:buSzPts val="1800"/>
              <a:buFont typeface="Montserrat"/>
              <a:buAutoNum type="arabicPeriod"/>
            </a:pPr>
            <a:r>
              <a:rPr lang="en-AU" sz="1800" u="none" cap="none" strike="noStrike">
                <a:solidFill>
                  <a:schemeClr val="dk1"/>
                </a:solidFill>
                <a:latin typeface="Montserrat"/>
                <a:ea typeface="Montserrat"/>
                <a:cs typeface="Montserrat"/>
                <a:sym typeface="Montserrat"/>
              </a:rPr>
              <a:t>Explain your thinking.</a:t>
            </a:r>
            <a:endParaRPr sz="1800">
              <a:solidFill>
                <a:schemeClr val="dk1"/>
              </a:solidFill>
              <a:latin typeface="Montserrat"/>
              <a:ea typeface="Montserrat"/>
              <a:cs typeface="Montserrat"/>
              <a:sym typeface="Montserrat"/>
            </a:endParaRPr>
          </a:p>
          <a:p>
            <a:pPr indent="-355600" lvl="0" marL="342900" marR="0" rtl="0" algn="l">
              <a:lnSpc>
                <a:spcPct val="100000"/>
              </a:lnSpc>
              <a:spcBef>
                <a:spcPts val="0"/>
              </a:spcBef>
              <a:spcAft>
                <a:spcPts val="0"/>
              </a:spcAft>
              <a:buClr>
                <a:schemeClr val="dk1"/>
              </a:buClr>
              <a:buSzPts val="1800"/>
              <a:buFont typeface="Montserrat"/>
              <a:buAutoNum type="arabicPeriod"/>
            </a:pPr>
            <a:r>
              <a:rPr lang="en-AU" sz="1800" u="none" cap="none" strike="noStrike">
                <a:solidFill>
                  <a:schemeClr val="dk1"/>
                </a:solidFill>
                <a:latin typeface="Montserrat"/>
                <a:ea typeface="Montserrat"/>
                <a:cs typeface="Montserrat"/>
                <a:sym typeface="Montserrat"/>
              </a:rPr>
              <a:t>Create</a:t>
            </a:r>
            <a:r>
              <a:rPr lang="en-AU" sz="1800" u="none" cap="none" strike="noStrike">
                <a:solidFill>
                  <a:schemeClr val="dk1"/>
                </a:solidFill>
                <a:latin typeface="Montserrat"/>
                <a:ea typeface="Montserrat"/>
                <a:cs typeface="Montserrat"/>
                <a:sym typeface="Montserrat"/>
              </a:rPr>
              <a:t> another one like this to share</a:t>
            </a:r>
            <a:endParaRPr sz="1800" u="none" cap="none" strike="noStrike">
              <a:solidFill>
                <a:schemeClr val="dk1"/>
              </a:solidFill>
              <a:latin typeface="Montserrat"/>
              <a:ea typeface="Montserrat"/>
              <a:cs typeface="Montserrat"/>
              <a:sym typeface="Montserrat"/>
            </a:endParaRPr>
          </a:p>
          <a:p>
            <a:pPr indent="-355600" lvl="0" marL="342900" marR="0" rtl="0" algn="l">
              <a:lnSpc>
                <a:spcPct val="100000"/>
              </a:lnSpc>
              <a:spcBef>
                <a:spcPts val="0"/>
              </a:spcBef>
              <a:spcAft>
                <a:spcPts val="0"/>
              </a:spcAft>
              <a:buClr>
                <a:schemeClr val="dk1"/>
              </a:buClr>
              <a:buSzPts val="1800"/>
              <a:buFont typeface="Montserrat"/>
              <a:buAutoNum type="arabicPeriod"/>
            </a:pPr>
            <a:r>
              <a:rPr lang="en-AU" sz="1800" u="none" cap="none" strike="noStrike">
                <a:solidFill>
                  <a:schemeClr val="dk1"/>
                </a:solidFill>
                <a:latin typeface="Montserrat"/>
                <a:ea typeface="Montserrat"/>
                <a:cs typeface="Montserrat"/>
                <a:sym typeface="Montserrat"/>
              </a:rPr>
              <a:t>How could you change the puzzle to use different:</a:t>
            </a:r>
            <a:endParaRPr sz="1800">
              <a:solidFill>
                <a:schemeClr val="dk1"/>
              </a:solidFill>
              <a:latin typeface="Montserrat"/>
              <a:ea typeface="Montserrat"/>
              <a:cs typeface="Montserrat"/>
              <a:sym typeface="Montserrat"/>
            </a:endParaRPr>
          </a:p>
          <a:p>
            <a:pPr indent="-204299" lvl="0" marL="630000" marR="0" rtl="0" algn="l">
              <a:lnSpc>
                <a:spcPct val="100000"/>
              </a:lnSpc>
              <a:spcBef>
                <a:spcPts val="0"/>
              </a:spcBef>
              <a:spcAft>
                <a:spcPts val="0"/>
              </a:spcAft>
              <a:buClr>
                <a:schemeClr val="dk1"/>
              </a:buClr>
              <a:buSzPts val="1800"/>
              <a:buFont typeface="Montserrat"/>
              <a:buChar char="➔"/>
            </a:pPr>
            <a:r>
              <a:rPr lang="en-AU" sz="1800" u="none" cap="none" strike="noStrike">
                <a:solidFill>
                  <a:schemeClr val="dk1"/>
                </a:solidFill>
                <a:latin typeface="Montserrat"/>
                <a:ea typeface="Montserrat"/>
                <a:cs typeface="Montserrat"/>
                <a:sym typeface="Montserrat"/>
              </a:rPr>
              <a:t>place value positions eg 3-digits, tenths and ones</a:t>
            </a:r>
            <a:endParaRPr sz="1800">
              <a:solidFill>
                <a:schemeClr val="dk1"/>
              </a:solidFill>
              <a:latin typeface="Montserrat"/>
              <a:ea typeface="Montserrat"/>
              <a:cs typeface="Montserrat"/>
              <a:sym typeface="Montserrat"/>
            </a:endParaRPr>
          </a:p>
          <a:p>
            <a:pPr indent="-204299" lvl="0" marL="630000" marR="0" rtl="0" algn="l">
              <a:lnSpc>
                <a:spcPct val="100000"/>
              </a:lnSpc>
              <a:spcBef>
                <a:spcPts val="0"/>
              </a:spcBef>
              <a:spcAft>
                <a:spcPts val="0"/>
              </a:spcAft>
              <a:buClr>
                <a:schemeClr val="dk1"/>
              </a:buClr>
              <a:buSzPts val="1800"/>
              <a:buFont typeface="Montserrat"/>
              <a:buChar char="➔"/>
            </a:pPr>
            <a:r>
              <a:rPr lang="en-AU" sz="1800">
                <a:solidFill>
                  <a:schemeClr val="dk1"/>
                </a:solidFill>
                <a:latin typeface="Montserrat"/>
                <a:ea typeface="Montserrat"/>
                <a:cs typeface="Montserrat"/>
                <a:sym typeface="Montserrat"/>
              </a:rPr>
              <a:t>O</a:t>
            </a:r>
            <a:r>
              <a:rPr lang="en-AU" sz="1800" u="none" cap="none" strike="noStrike">
                <a:solidFill>
                  <a:schemeClr val="dk1"/>
                </a:solidFill>
                <a:latin typeface="Montserrat"/>
                <a:ea typeface="Montserrat"/>
                <a:cs typeface="Montserrat"/>
                <a:sym typeface="Montserrat"/>
              </a:rPr>
              <a:t>perations ( </a:t>
            </a:r>
            <a:r>
              <a:rPr lang="en-AU" sz="1800">
                <a:solidFill>
                  <a:schemeClr val="dk1"/>
                </a:solidFill>
                <a:latin typeface="Montserrat"/>
                <a:ea typeface="Montserrat"/>
                <a:cs typeface="Montserrat"/>
                <a:sym typeface="Montserrat"/>
              </a:rPr>
              <a:t>+ - x ÷)</a:t>
            </a:r>
            <a:endParaRPr sz="1800">
              <a:solidFill>
                <a:schemeClr val="dk1"/>
              </a:solidFill>
              <a:latin typeface="Montserrat"/>
              <a:ea typeface="Montserrat"/>
              <a:cs typeface="Montserrat"/>
              <a:sym typeface="Montserrat"/>
            </a:endParaRPr>
          </a:p>
          <a:p>
            <a:pPr indent="-204299" lvl="0" marL="630000" marR="0" rtl="0" algn="l">
              <a:lnSpc>
                <a:spcPct val="100000"/>
              </a:lnSpc>
              <a:spcBef>
                <a:spcPts val="0"/>
              </a:spcBef>
              <a:spcAft>
                <a:spcPts val="0"/>
              </a:spcAft>
              <a:buClr>
                <a:schemeClr val="dk1"/>
              </a:buClr>
              <a:buSzPts val="1800"/>
              <a:buFont typeface="Montserrat"/>
              <a:buChar char="➔"/>
            </a:pPr>
            <a:r>
              <a:rPr lang="en-AU" sz="1800" u="none" cap="none" strike="noStrike">
                <a:solidFill>
                  <a:schemeClr val="dk1"/>
                </a:solidFill>
                <a:latin typeface="Montserrat"/>
                <a:ea typeface="Montserrat"/>
                <a:cs typeface="Montserrat"/>
                <a:sym typeface="Montserrat"/>
              </a:rPr>
              <a:t>positions or number of dominoes</a:t>
            </a:r>
            <a:endParaRPr b="0" sz="1600" u="none" cap="none" strike="noStrike">
              <a:solidFill>
                <a:srgbClr val="107A98"/>
              </a:solidFill>
              <a:latin typeface="Arial"/>
              <a:ea typeface="Arial"/>
              <a:cs typeface="Arial"/>
              <a:sym typeface="Arial"/>
            </a:endParaRPr>
          </a:p>
        </p:txBody>
      </p:sp>
      <p:grpSp>
        <p:nvGrpSpPr>
          <p:cNvPr id="737" name="Google Shape;737;g2087ca425ef_6_1885"/>
          <p:cNvGrpSpPr/>
          <p:nvPr/>
        </p:nvGrpSpPr>
        <p:grpSpPr>
          <a:xfrm>
            <a:off x="273380" y="1498862"/>
            <a:ext cx="829501" cy="1706400"/>
            <a:chOff x="565608" y="1498862"/>
            <a:chExt cx="829501" cy="1706400"/>
          </a:xfrm>
        </p:grpSpPr>
        <p:sp>
          <p:nvSpPr>
            <p:cNvPr id="738" name="Google Shape;738;g2087ca425ef_6_1885"/>
            <p:cNvSpPr/>
            <p:nvPr/>
          </p:nvSpPr>
          <p:spPr>
            <a:xfrm>
              <a:off x="565608" y="1498862"/>
              <a:ext cx="829500" cy="170640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39" name="Google Shape;739;g2087ca425ef_6_1885"/>
            <p:cNvSpPr/>
            <p:nvPr/>
          </p:nvSpPr>
          <p:spPr>
            <a:xfrm>
              <a:off x="565609" y="2290713"/>
              <a:ext cx="829500" cy="13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0" name="Google Shape;740;g2087ca425ef_6_1885"/>
            <p:cNvSpPr/>
            <p:nvPr/>
          </p:nvSpPr>
          <p:spPr>
            <a:xfrm>
              <a:off x="914399" y="1875935"/>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1" name="Google Shape;741;g2087ca425ef_6_1885"/>
            <p:cNvSpPr/>
            <p:nvPr/>
          </p:nvSpPr>
          <p:spPr>
            <a:xfrm>
              <a:off x="699155"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2" name="Google Shape;742;g2087ca425ef_6_1885"/>
            <p:cNvSpPr/>
            <p:nvPr/>
          </p:nvSpPr>
          <p:spPr>
            <a:xfrm>
              <a:off x="1123361"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3" name="Google Shape;743;g2087ca425ef_6_1885"/>
            <p:cNvSpPr/>
            <p:nvPr/>
          </p:nvSpPr>
          <p:spPr>
            <a:xfrm>
              <a:off x="699155" y="2952163"/>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4" name="Google Shape;744;g2087ca425ef_6_1885"/>
            <p:cNvSpPr/>
            <p:nvPr/>
          </p:nvSpPr>
          <p:spPr>
            <a:xfrm>
              <a:off x="1123361" y="295216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745" name="Google Shape;745;g2087ca425ef_6_1885"/>
          <p:cNvGrpSpPr/>
          <p:nvPr/>
        </p:nvGrpSpPr>
        <p:grpSpPr>
          <a:xfrm>
            <a:off x="1285193" y="1498862"/>
            <a:ext cx="829501" cy="1706400"/>
            <a:chOff x="1589993" y="1498862"/>
            <a:chExt cx="829501" cy="1706400"/>
          </a:xfrm>
        </p:grpSpPr>
        <p:grpSp>
          <p:nvGrpSpPr>
            <p:cNvPr id="746" name="Google Shape;746;g2087ca425ef_6_1885"/>
            <p:cNvGrpSpPr/>
            <p:nvPr/>
          </p:nvGrpSpPr>
          <p:grpSpPr>
            <a:xfrm>
              <a:off x="1589993" y="1498862"/>
              <a:ext cx="829501" cy="1706400"/>
              <a:chOff x="565608" y="1498862"/>
              <a:chExt cx="829501" cy="1706400"/>
            </a:xfrm>
          </p:grpSpPr>
          <p:sp>
            <p:nvSpPr>
              <p:cNvPr id="747" name="Google Shape;747;g2087ca425ef_6_1885"/>
              <p:cNvSpPr/>
              <p:nvPr/>
            </p:nvSpPr>
            <p:spPr>
              <a:xfrm>
                <a:off x="565608" y="1498862"/>
                <a:ext cx="829500" cy="170640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8" name="Google Shape;748;g2087ca425ef_6_1885"/>
              <p:cNvSpPr/>
              <p:nvPr/>
            </p:nvSpPr>
            <p:spPr>
              <a:xfrm>
                <a:off x="565609" y="2290713"/>
                <a:ext cx="829500" cy="13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9" name="Google Shape;749;g2087ca425ef_6_1885"/>
              <p:cNvSpPr/>
              <p:nvPr/>
            </p:nvSpPr>
            <p:spPr>
              <a:xfrm>
                <a:off x="923827" y="1875936"/>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0" name="Google Shape;750;g2087ca425ef_6_1885"/>
              <p:cNvSpPr/>
              <p:nvPr/>
            </p:nvSpPr>
            <p:spPr>
              <a:xfrm>
                <a:off x="699155"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1" name="Google Shape;751;g2087ca425ef_6_1885"/>
              <p:cNvSpPr/>
              <p:nvPr/>
            </p:nvSpPr>
            <p:spPr>
              <a:xfrm>
                <a:off x="1123361" y="295216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752" name="Google Shape;752;g2087ca425ef_6_1885"/>
            <p:cNvSpPr/>
            <p:nvPr/>
          </p:nvSpPr>
          <p:spPr>
            <a:xfrm>
              <a:off x="1750248" y="1695249"/>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3" name="Google Shape;753;g2087ca425ef_6_1885"/>
            <p:cNvSpPr/>
            <p:nvPr/>
          </p:nvSpPr>
          <p:spPr>
            <a:xfrm>
              <a:off x="2147746" y="2073901"/>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754" name="Google Shape;754;g2087ca425ef_6_1885"/>
          <p:cNvGrpSpPr/>
          <p:nvPr/>
        </p:nvGrpSpPr>
        <p:grpSpPr>
          <a:xfrm>
            <a:off x="273379" y="4004034"/>
            <a:ext cx="829501" cy="1706400"/>
            <a:chOff x="578179" y="4004034"/>
            <a:chExt cx="829501" cy="1706400"/>
          </a:xfrm>
        </p:grpSpPr>
        <p:grpSp>
          <p:nvGrpSpPr>
            <p:cNvPr id="755" name="Google Shape;755;g2087ca425ef_6_1885"/>
            <p:cNvGrpSpPr/>
            <p:nvPr/>
          </p:nvGrpSpPr>
          <p:grpSpPr>
            <a:xfrm>
              <a:off x="578179" y="4004034"/>
              <a:ext cx="829501" cy="1706400"/>
              <a:chOff x="565608" y="1498862"/>
              <a:chExt cx="829501" cy="1706400"/>
            </a:xfrm>
          </p:grpSpPr>
          <p:sp>
            <p:nvSpPr>
              <p:cNvPr id="756" name="Google Shape;756;g2087ca425ef_6_1885"/>
              <p:cNvSpPr/>
              <p:nvPr/>
            </p:nvSpPr>
            <p:spPr>
              <a:xfrm>
                <a:off x="565608" y="1498862"/>
                <a:ext cx="829500" cy="170640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7" name="Google Shape;757;g2087ca425ef_6_1885"/>
              <p:cNvSpPr/>
              <p:nvPr/>
            </p:nvSpPr>
            <p:spPr>
              <a:xfrm>
                <a:off x="565609" y="2290713"/>
                <a:ext cx="829500" cy="13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8" name="Google Shape;758;g2087ca425ef_6_1885"/>
              <p:cNvSpPr/>
              <p:nvPr/>
            </p:nvSpPr>
            <p:spPr>
              <a:xfrm>
                <a:off x="914399" y="1875935"/>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9" name="Google Shape;759;g2087ca425ef_6_1885"/>
              <p:cNvSpPr/>
              <p:nvPr/>
            </p:nvSpPr>
            <p:spPr>
              <a:xfrm>
                <a:off x="699155"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0" name="Google Shape;760;g2087ca425ef_6_1885"/>
              <p:cNvSpPr/>
              <p:nvPr/>
            </p:nvSpPr>
            <p:spPr>
              <a:xfrm>
                <a:off x="1123361"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1" name="Google Shape;761;g2087ca425ef_6_1885"/>
              <p:cNvSpPr/>
              <p:nvPr/>
            </p:nvSpPr>
            <p:spPr>
              <a:xfrm>
                <a:off x="699155" y="2952163"/>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2" name="Google Shape;762;g2087ca425ef_6_1885"/>
              <p:cNvSpPr/>
              <p:nvPr/>
            </p:nvSpPr>
            <p:spPr>
              <a:xfrm>
                <a:off x="1123361" y="295216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763" name="Google Shape;763;g2087ca425ef_6_1885"/>
            <p:cNvSpPr/>
            <p:nvPr/>
          </p:nvSpPr>
          <p:spPr>
            <a:xfrm>
              <a:off x="926970" y="5253084"/>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764" name="Google Shape;764;g2087ca425ef_6_1885"/>
          <p:cNvGrpSpPr/>
          <p:nvPr/>
        </p:nvGrpSpPr>
        <p:grpSpPr>
          <a:xfrm rot="10800000">
            <a:off x="1285250" y="3994458"/>
            <a:ext cx="829501" cy="1706400"/>
            <a:chOff x="565608" y="1498862"/>
            <a:chExt cx="829501" cy="1706400"/>
          </a:xfrm>
        </p:grpSpPr>
        <p:sp>
          <p:nvSpPr>
            <p:cNvPr id="765" name="Google Shape;765;g2087ca425ef_6_1885"/>
            <p:cNvSpPr/>
            <p:nvPr/>
          </p:nvSpPr>
          <p:spPr>
            <a:xfrm>
              <a:off x="565608" y="1498862"/>
              <a:ext cx="829500" cy="170640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6" name="Google Shape;766;g2087ca425ef_6_1885"/>
            <p:cNvSpPr/>
            <p:nvPr/>
          </p:nvSpPr>
          <p:spPr>
            <a:xfrm>
              <a:off x="565609" y="2290713"/>
              <a:ext cx="829500" cy="13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7" name="Google Shape;767;g2087ca425ef_6_1885"/>
            <p:cNvSpPr/>
            <p:nvPr/>
          </p:nvSpPr>
          <p:spPr>
            <a:xfrm>
              <a:off x="1096646" y="2018119"/>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8" name="Google Shape;768;g2087ca425ef_6_1885"/>
            <p:cNvSpPr/>
            <p:nvPr/>
          </p:nvSpPr>
          <p:spPr>
            <a:xfrm>
              <a:off x="699155"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9" name="Google Shape;769;g2087ca425ef_6_1885"/>
            <p:cNvSpPr/>
            <p:nvPr/>
          </p:nvSpPr>
          <p:spPr>
            <a:xfrm>
              <a:off x="1123361"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0" name="Google Shape;770;g2087ca425ef_6_1885"/>
            <p:cNvSpPr/>
            <p:nvPr/>
          </p:nvSpPr>
          <p:spPr>
            <a:xfrm>
              <a:off x="699155" y="2952163"/>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1" name="Google Shape;771;g2087ca425ef_6_1885"/>
            <p:cNvSpPr/>
            <p:nvPr/>
          </p:nvSpPr>
          <p:spPr>
            <a:xfrm>
              <a:off x="1123361" y="295216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772" name="Google Shape;772;g2087ca425ef_6_1885"/>
          <p:cNvSpPr/>
          <p:nvPr/>
        </p:nvSpPr>
        <p:spPr>
          <a:xfrm rot="10800000">
            <a:off x="1842922" y="5391322"/>
            <a:ext cx="132000" cy="132000"/>
          </a:xfrm>
          <a:prstGeom prst="ellipse">
            <a:avLst/>
          </a:prstGeom>
          <a:solidFill>
            <a:srgbClr val="107A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773" name="Google Shape;773;g2087ca425ef_6_1885"/>
          <p:cNvGrpSpPr/>
          <p:nvPr/>
        </p:nvGrpSpPr>
        <p:grpSpPr>
          <a:xfrm>
            <a:off x="3325308" y="1517712"/>
            <a:ext cx="829501" cy="1706400"/>
            <a:chOff x="565608" y="1498862"/>
            <a:chExt cx="829501" cy="1706400"/>
          </a:xfrm>
        </p:grpSpPr>
        <p:sp>
          <p:nvSpPr>
            <p:cNvPr id="774" name="Google Shape;774;g2087ca425ef_6_1885"/>
            <p:cNvSpPr/>
            <p:nvPr/>
          </p:nvSpPr>
          <p:spPr>
            <a:xfrm>
              <a:off x="565608" y="1498862"/>
              <a:ext cx="829500" cy="170640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5" name="Google Shape;775;g2087ca425ef_6_1885"/>
            <p:cNvSpPr/>
            <p:nvPr/>
          </p:nvSpPr>
          <p:spPr>
            <a:xfrm>
              <a:off x="565609" y="2290713"/>
              <a:ext cx="829500" cy="13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6" name="Google Shape;776;g2087ca425ef_6_1885"/>
            <p:cNvSpPr/>
            <p:nvPr/>
          </p:nvSpPr>
          <p:spPr>
            <a:xfrm>
              <a:off x="699155"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7" name="Google Shape;777;g2087ca425ef_6_1885"/>
            <p:cNvSpPr/>
            <p:nvPr/>
          </p:nvSpPr>
          <p:spPr>
            <a:xfrm>
              <a:off x="914399" y="274791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8" name="Google Shape;778;g2087ca425ef_6_1885"/>
            <p:cNvSpPr/>
            <p:nvPr/>
          </p:nvSpPr>
          <p:spPr>
            <a:xfrm>
              <a:off x="1123361" y="295216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779" name="Google Shape;779;g2087ca425ef_6_1885"/>
          <p:cNvGrpSpPr/>
          <p:nvPr/>
        </p:nvGrpSpPr>
        <p:grpSpPr>
          <a:xfrm>
            <a:off x="4329263" y="1498862"/>
            <a:ext cx="829501" cy="1706400"/>
            <a:chOff x="565608" y="1498862"/>
            <a:chExt cx="829501" cy="1706400"/>
          </a:xfrm>
        </p:grpSpPr>
        <p:sp>
          <p:nvSpPr>
            <p:cNvPr id="780" name="Google Shape;780;g2087ca425ef_6_1885"/>
            <p:cNvSpPr/>
            <p:nvPr/>
          </p:nvSpPr>
          <p:spPr>
            <a:xfrm>
              <a:off x="565608" y="1498862"/>
              <a:ext cx="829500" cy="170640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1" name="Google Shape;781;g2087ca425ef_6_1885"/>
            <p:cNvSpPr/>
            <p:nvPr/>
          </p:nvSpPr>
          <p:spPr>
            <a:xfrm>
              <a:off x="565609" y="2290713"/>
              <a:ext cx="829500" cy="13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2" name="Google Shape;782;g2087ca425ef_6_1885"/>
            <p:cNvSpPr/>
            <p:nvPr/>
          </p:nvSpPr>
          <p:spPr>
            <a:xfrm>
              <a:off x="914399" y="1875935"/>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3" name="Google Shape;783;g2087ca425ef_6_1885"/>
            <p:cNvSpPr/>
            <p:nvPr/>
          </p:nvSpPr>
          <p:spPr>
            <a:xfrm>
              <a:off x="699155"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4" name="Google Shape;784;g2087ca425ef_6_1885"/>
            <p:cNvSpPr/>
            <p:nvPr/>
          </p:nvSpPr>
          <p:spPr>
            <a:xfrm>
              <a:off x="1123361"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5" name="Google Shape;785;g2087ca425ef_6_1885"/>
            <p:cNvSpPr/>
            <p:nvPr/>
          </p:nvSpPr>
          <p:spPr>
            <a:xfrm>
              <a:off x="699155" y="2952163"/>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6" name="Google Shape;786;g2087ca425ef_6_1885"/>
            <p:cNvSpPr/>
            <p:nvPr/>
          </p:nvSpPr>
          <p:spPr>
            <a:xfrm>
              <a:off x="1123361" y="295216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787" name="Google Shape;787;g2087ca425ef_6_1885"/>
          <p:cNvSpPr/>
          <p:nvPr/>
        </p:nvSpPr>
        <p:spPr>
          <a:xfrm>
            <a:off x="4462810" y="2752619"/>
            <a:ext cx="132000" cy="132000"/>
          </a:xfrm>
          <a:prstGeom prst="ellipse">
            <a:avLst/>
          </a:prstGeom>
          <a:solidFill>
            <a:srgbClr val="107A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8" name="Google Shape;788;g2087ca425ef_6_1885"/>
          <p:cNvSpPr/>
          <p:nvPr/>
        </p:nvSpPr>
        <p:spPr>
          <a:xfrm>
            <a:off x="4887016" y="2752619"/>
            <a:ext cx="132000" cy="132000"/>
          </a:xfrm>
          <a:prstGeom prst="ellipse">
            <a:avLst/>
          </a:prstGeom>
          <a:solidFill>
            <a:srgbClr val="107A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789" name="Google Shape;789;g2087ca425ef_6_1885"/>
          <p:cNvGrpSpPr/>
          <p:nvPr/>
        </p:nvGrpSpPr>
        <p:grpSpPr>
          <a:xfrm rot="10800000">
            <a:off x="3321438" y="4003885"/>
            <a:ext cx="829501" cy="1706400"/>
            <a:chOff x="578179" y="4004034"/>
            <a:chExt cx="829501" cy="1706400"/>
          </a:xfrm>
        </p:grpSpPr>
        <p:grpSp>
          <p:nvGrpSpPr>
            <p:cNvPr id="790" name="Google Shape;790;g2087ca425ef_6_1885"/>
            <p:cNvGrpSpPr/>
            <p:nvPr/>
          </p:nvGrpSpPr>
          <p:grpSpPr>
            <a:xfrm>
              <a:off x="578179" y="4004034"/>
              <a:ext cx="829501" cy="1706400"/>
              <a:chOff x="565608" y="1498862"/>
              <a:chExt cx="829501" cy="1706400"/>
            </a:xfrm>
          </p:grpSpPr>
          <p:sp>
            <p:nvSpPr>
              <p:cNvPr id="791" name="Google Shape;791;g2087ca425ef_6_1885"/>
              <p:cNvSpPr/>
              <p:nvPr/>
            </p:nvSpPr>
            <p:spPr>
              <a:xfrm>
                <a:off x="565608" y="1498862"/>
                <a:ext cx="829500" cy="170640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2" name="Google Shape;792;g2087ca425ef_6_1885"/>
              <p:cNvSpPr/>
              <p:nvPr/>
            </p:nvSpPr>
            <p:spPr>
              <a:xfrm>
                <a:off x="565609" y="2290713"/>
                <a:ext cx="829500" cy="13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3" name="Google Shape;793;g2087ca425ef_6_1885"/>
              <p:cNvSpPr/>
              <p:nvPr/>
            </p:nvSpPr>
            <p:spPr>
              <a:xfrm>
                <a:off x="914399" y="1875935"/>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4" name="Google Shape;794;g2087ca425ef_6_1885"/>
              <p:cNvSpPr/>
              <p:nvPr/>
            </p:nvSpPr>
            <p:spPr>
              <a:xfrm>
                <a:off x="699155"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5" name="Google Shape;795;g2087ca425ef_6_1885"/>
              <p:cNvSpPr/>
              <p:nvPr/>
            </p:nvSpPr>
            <p:spPr>
              <a:xfrm>
                <a:off x="1123361"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6" name="Google Shape;796;g2087ca425ef_6_1885"/>
              <p:cNvSpPr/>
              <p:nvPr/>
            </p:nvSpPr>
            <p:spPr>
              <a:xfrm>
                <a:off x="699155" y="2952163"/>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7" name="Google Shape;797;g2087ca425ef_6_1885"/>
              <p:cNvSpPr/>
              <p:nvPr/>
            </p:nvSpPr>
            <p:spPr>
              <a:xfrm>
                <a:off x="1123361" y="295216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798" name="Google Shape;798;g2087ca425ef_6_1885"/>
            <p:cNvSpPr/>
            <p:nvPr/>
          </p:nvSpPr>
          <p:spPr>
            <a:xfrm>
              <a:off x="926970" y="5253084"/>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799" name="Google Shape;799;g2087ca425ef_6_1885"/>
          <p:cNvGrpSpPr/>
          <p:nvPr/>
        </p:nvGrpSpPr>
        <p:grpSpPr>
          <a:xfrm>
            <a:off x="4329263" y="3989893"/>
            <a:ext cx="829501" cy="1706400"/>
            <a:chOff x="1589993" y="1498862"/>
            <a:chExt cx="829501" cy="1706400"/>
          </a:xfrm>
        </p:grpSpPr>
        <p:grpSp>
          <p:nvGrpSpPr>
            <p:cNvPr id="800" name="Google Shape;800;g2087ca425ef_6_1885"/>
            <p:cNvGrpSpPr/>
            <p:nvPr/>
          </p:nvGrpSpPr>
          <p:grpSpPr>
            <a:xfrm>
              <a:off x="1589993" y="1498862"/>
              <a:ext cx="829501" cy="1706400"/>
              <a:chOff x="565608" y="1498862"/>
              <a:chExt cx="829501" cy="1706400"/>
            </a:xfrm>
          </p:grpSpPr>
          <p:sp>
            <p:nvSpPr>
              <p:cNvPr id="801" name="Google Shape;801;g2087ca425ef_6_1885"/>
              <p:cNvSpPr/>
              <p:nvPr/>
            </p:nvSpPr>
            <p:spPr>
              <a:xfrm>
                <a:off x="565608" y="1498862"/>
                <a:ext cx="829500" cy="1706400"/>
              </a:xfrm>
              <a:prstGeom prst="roundRect">
                <a:avLst>
                  <a:gd fmla="val 16667" name="adj"/>
                </a:avLst>
              </a:prstGeom>
              <a:solidFill>
                <a:schemeClr val="lt1"/>
              </a:solid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2" name="Google Shape;802;g2087ca425ef_6_1885"/>
              <p:cNvSpPr/>
              <p:nvPr/>
            </p:nvSpPr>
            <p:spPr>
              <a:xfrm>
                <a:off x="565609" y="2290713"/>
                <a:ext cx="829500" cy="13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3" name="Google Shape;803;g2087ca425ef_6_1885"/>
              <p:cNvSpPr/>
              <p:nvPr/>
            </p:nvSpPr>
            <p:spPr>
              <a:xfrm>
                <a:off x="923827" y="1875936"/>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4" name="Google Shape;804;g2087ca425ef_6_1885"/>
              <p:cNvSpPr/>
              <p:nvPr/>
            </p:nvSpPr>
            <p:spPr>
              <a:xfrm>
                <a:off x="699155" y="2554660"/>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5" name="Google Shape;805;g2087ca425ef_6_1885"/>
              <p:cNvSpPr/>
              <p:nvPr/>
            </p:nvSpPr>
            <p:spPr>
              <a:xfrm>
                <a:off x="1123361" y="2952162"/>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806" name="Google Shape;806;g2087ca425ef_6_1885"/>
            <p:cNvSpPr/>
            <p:nvPr/>
          </p:nvSpPr>
          <p:spPr>
            <a:xfrm>
              <a:off x="1750248" y="1695249"/>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7" name="Google Shape;807;g2087ca425ef_6_1885"/>
            <p:cNvSpPr/>
            <p:nvPr/>
          </p:nvSpPr>
          <p:spPr>
            <a:xfrm>
              <a:off x="2147746" y="2073901"/>
              <a:ext cx="132000" cy="132000"/>
            </a:xfrm>
            <a:prstGeom prst="ellipse">
              <a:avLst/>
            </a:prstGeom>
            <a:solidFill>
              <a:srgbClr val="107A98"/>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808" name="Google Shape;808;g2087ca425ef_6_1885"/>
          <p:cNvSpPr txBox="1"/>
          <p:nvPr/>
        </p:nvSpPr>
        <p:spPr>
          <a:xfrm>
            <a:off x="2185884" y="2205028"/>
            <a:ext cx="8892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AU" sz="2400" u="none" cap="none" strike="noStrike">
                <a:solidFill>
                  <a:schemeClr val="accent5"/>
                </a:solidFill>
                <a:latin typeface="Arial"/>
                <a:ea typeface="Arial"/>
                <a:cs typeface="Arial"/>
                <a:sym typeface="Arial"/>
              </a:rPr>
              <a:t>= 37</a:t>
            </a:r>
            <a:endParaRPr b="0" i="0" sz="2400" u="none" cap="none" strike="noStrike">
              <a:solidFill>
                <a:schemeClr val="accent5"/>
              </a:solidFill>
              <a:latin typeface="Arial"/>
              <a:ea typeface="Arial"/>
              <a:cs typeface="Arial"/>
              <a:sym typeface="Arial"/>
            </a:endParaRPr>
          </a:p>
        </p:txBody>
      </p:sp>
      <p:sp>
        <p:nvSpPr>
          <p:cNvPr id="809" name="Google Shape;809;g2087ca425ef_6_1885"/>
          <p:cNvSpPr txBox="1"/>
          <p:nvPr/>
        </p:nvSpPr>
        <p:spPr>
          <a:xfrm>
            <a:off x="2185884" y="4626377"/>
            <a:ext cx="8892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AU" sz="2400" u="none" cap="none" strike="noStrike">
                <a:solidFill>
                  <a:schemeClr val="accent5"/>
                </a:solidFill>
                <a:latin typeface="Arial"/>
                <a:ea typeface="Arial"/>
                <a:cs typeface="Arial"/>
                <a:sym typeface="Arial"/>
              </a:rPr>
              <a:t>= 39</a:t>
            </a:r>
            <a:endParaRPr b="0" i="0" sz="2400" u="none" cap="none" strike="noStrike">
              <a:solidFill>
                <a:schemeClr val="accent5"/>
              </a:solidFill>
              <a:latin typeface="Arial"/>
              <a:ea typeface="Arial"/>
              <a:cs typeface="Arial"/>
              <a:sym typeface="Arial"/>
            </a:endParaRPr>
          </a:p>
        </p:txBody>
      </p:sp>
      <p:sp>
        <p:nvSpPr>
          <p:cNvPr id="810" name="Google Shape;810;g2087ca425ef_6_1885"/>
          <p:cNvSpPr txBox="1"/>
          <p:nvPr/>
        </p:nvSpPr>
        <p:spPr>
          <a:xfrm>
            <a:off x="5174873" y="2251224"/>
            <a:ext cx="8892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AU" sz="2400" u="none" cap="none" strike="noStrike">
                <a:solidFill>
                  <a:schemeClr val="accent5"/>
                </a:solidFill>
                <a:latin typeface="Arial"/>
                <a:ea typeface="Arial"/>
                <a:cs typeface="Arial"/>
                <a:sym typeface="Arial"/>
              </a:rPr>
              <a:t>= 64</a:t>
            </a:r>
            <a:endParaRPr b="0" i="0" sz="2400" u="none" cap="none" strike="noStrike">
              <a:solidFill>
                <a:schemeClr val="accent5"/>
              </a:solidFill>
              <a:latin typeface="Arial"/>
              <a:ea typeface="Arial"/>
              <a:cs typeface="Arial"/>
              <a:sym typeface="Arial"/>
            </a:endParaRPr>
          </a:p>
        </p:txBody>
      </p:sp>
      <p:sp>
        <p:nvSpPr>
          <p:cNvPr id="811" name="Google Shape;811;g2087ca425ef_6_1885"/>
          <p:cNvSpPr txBox="1"/>
          <p:nvPr/>
        </p:nvSpPr>
        <p:spPr>
          <a:xfrm>
            <a:off x="5174871" y="4626373"/>
            <a:ext cx="8892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AU" sz="2400" u="none" cap="none" strike="noStrike">
                <a:solidFill>
                  <a:schemeClr val="accent5"/>
                </a:solidFill>
                <a:latin typeface="Arial"/>
                <a:ea typeface="Arial"/>
                <a:cs typeface="Arial"/>
                <a:sym typeface="Arial"/>
              </a:rPr>
              <a:t>= ??</a:t>
            </a:r>
            <a:endParaRPr b="0" i="0" sz="2400" u="none" cap="none" strike="noStrike">
              <a:solidFill>
                <a:schemeClr val="accent5"/>
              </a:solidFill>
              <a:latin typeface="Arial"/>
              <a:ea typeface="Arial"/>
              <a:cs typeface="Arial"/>
              <a:sym typeface="Arial"/>
            </a:endParaRPr>
          </a:p>
        </p:txBody>
      </p:sp>
      <p:sp>
        <p:nvSpPr>
          <p:cNvPr id="812" name="Google Shape;812;g2087ca425ef_6_1885"/>
          <p:cNvSpPr txBox="1"/>
          <p:nvPr/>
        </p:nvSpPr>
        <p:spPr>
          <a:xfrm>
            <a:off x="6371750" y="5964600"/>
            <a:ext cx="505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AU" sz="1800">
                <a:solidFill>
                  <a:schemeClr val="accent5"/>
                </a:solidFill>
              </a:rPr>
              <a:t>Get that creative thinking flowing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cxnSp>
        <p:nvCxnSpPr>
          <p:cNvPr id="817" name="Google Shape;817;g2087ca425ef_6_1964"/>
          <p:cNvCxnSpPr>
            <a:stCxn id="818" idx="1"/>
            <a:endCxn id="819" idx="5"/>
          </p:cNvCxnSpPr>
          <p:nvPr/>
        </p:nvCxnSpPr>
        <p:spPr>
          <a:xfrm rot="10800000">
            <a:off x="2052235" y="2559631"/>
            <a:ext cx="3724800" cy="2183100"/>
          </a:xfrm>
          <a:prstGeom prst="straightConnector1">
            <a:avLst/>
          </a:prstGeom>
          <a:noFill/>
          <a:ln cap="flat" cmpd="sng" w="38100">
            <a:solidFill>
              <a:schemeClr val="accent1"/>
            </a:solidFill>
            <a:prstDash val="solid"/>
            <a:miter lim="800000"/>
            <a:headEnd len="sm" w="sm" type="none"/>
            <a:tailEnd len="sm" w="sm" type="none"/>
          </a:ln>
        </p:spPr>
      </p:cxnSp>
      <p:cxnSp>
        <p:nvCxnSpPr>
          <p:cNvPr id="820" name="Google Shape;820;g2087ca425ef_6_1964"/>
          <p:cNvCxnSpPr>
            <a:stCxn id="821" idx="7"/>
            <a:endCxn id="822" idx="3"/>
          </p:cNvCxnSpPr>
          <p:nvPr/>
        </p:nvCxnSpPr>
        <p:spPr>
          <a:xfrm flipH="1" rot="10800000">
            <a:off x="2052101" y="2559458"/>
            <a:ext cx="3724800" cy="2192700"/>
          </a:xfrm>
          <a:prstGeom prst="straightConnector1">
            <a:avLst/>
          </a:prstGeom>
          <a:noFill/>
          <a:ln cap="flat" cmpd="sng" w="38100">
            <a:solidFill>
              <a:schemeClr val="accent1"/>
            </a:solidFill>
            <a:prstDash val="solid"/>
            <a:miter lim="800000"/>
            <a:headEnd len="sm" w="sm" type="none"/>
            <a:tailEnd len="sm" w="sm" type="none"/>
          </a:ln>
        </p:spPr>
      </p:cxnSp>
      <p:cxnSp>
        <p:nvCxnSpPr>
          <p:cNvPr id="823" name="Google Shape;823;g2087ca425ef_6_1964"/>
          <p:cNvCxnSpPr>
            <a:stCxn id="824" idx="4"/>
            <a:endCxn id="825" idx="0"/>
          </p:cNvCxnSpPr>
          <p:nvPr/>
        </p:nvCxnSpPr>
        <p:spPr>
          <a:xfrm>
            <a:off x="3914567" y="2755599"/>
            <a:ext cx="0" cy="1800600"/>
          </a:xfrm>
          <a:prstGeom prst="straightConnector1">
            <a:avLst/>
          </a:prstGeom>
          <a:noFill/>
          <a:ln cap="flat" cmpd="sng" w="38100">
            <a:solidFill>
              <a:schemeClr val="accent1"/>
            </a:solidFill>
            <a:prstDash val="solid"/>
            <a:miter lim="800000"/>
            <a:headEnd len="sm" w="sm" type="none"/>
            <a:tailEnd len="sm" w="sm" type="none"/>
          </a:ln>
        </p:spPr>
      </p:cxnSp>
      <p:cxnSp>
        <p:nvCxnSpPr>
          <p:cNvPr id="826" name="Google Shape;826;g2087ca425ef_6_1964"/>
          <p:cNvCxnSpPr/>
          <p:nvPr/>
        </p:nvCxnSpPr>
        <p:spPr>
          <a:xfrm>
            <a:off x="2252351" y="5264706"/>
            <a:ext cx="3324600" cy="0"/>
          </a:xfrm>
          <a:prstGeom prst="straightConnector1">
            <a:avLst/>
          </a:prstGeom>
          <a:noFill/>
          <a:ln cap="flat" cmpd="sng" w="38100">
            <a:solidFill>
              <a:schemeClr val="accent1"/>
            </a:solidFill>
            <a:prstDash val="solid"/>
            <a:miter lim="800000"/>
            <a:headEnd len="sm" w="sm" type="none"/>
            <a:tailEnd len="sm" w="sm" type="none"/>
          </a:ln>
        </p:spPr>
      </p:cxnSp>
      <p:cxnSp>
        <p:nvCxnSpPr>
          <p:cNvPr id="827" name="Google Shape;827;g2087ca425ef_6_1964"/>
          <p:cNvCxnSpPr>
            <a:stCxn id="819" idx="6"/>
            <a:endCxn id="822" idx="2"/>
          </p:cNvCxnSpPr>
          <p:nvPr/>
        </p:nvCxnSpPr>
        <p:spPr>
          <a:xfrm>
            <a:off x="2252264" y="2086299"/>
            <a:ext cx="3324600" cy="0"/>
          </a:xfrm>
          <a:prstGeom prst="straightConnector1">
            <a:avLst/>
          </a:prstGeom>
          <a:noFill/>
          <a:ln cap="flat" cmpd="sng" w="38100">
            <a:solidFill>
              <a:schemeClr val="accent1"/>
            </a:solidFill>
            <a:prstDash val="solid"/>
            <a:miter lim="800000"/>
            <a:headEnd len="sm" w="sm" type="none"/>
            <a:tailEnd len="sm" w="sm" type="none"/>
          </a:ln>
        </p:spPr>
      </p:cxnSp>
      <p:sp>
        <p:nvSpPr>
          <p:cNvPr id="819" name="Google Shape;819;g2087ca425ef_6_1964"/>
          <p:cNvSpPr/>
          <p:nvPr/>
        </p:nvSpPr>
        <p:spPr>
          <a:xfrm>
            <a:off x="885464" y="1416999"/>
            <a:ext cx="1366800" cy="1338600"/>
          </a:xfrm>
          <a:prstGeom prst="ellipse">
            <a:avLst/>
          </a:prstGeom>
          <a:solidFill>
            <a:schemeClr val="accent3"/>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4" name="Google Shape;824;g2087ca425ef_6_1964"/>
          <p:cNvSpPr/>
          <p:nvPr/>
        </p:nvSpPr>
        <p:spPr>
          <a:xfrm>
            <a:off x="3231167" y="1416999"/>
            <a:ext cx="1366800" cy="1338600"/>
          </a:xfrm>
          <a:prstGeom prst="ellipse">
            <a:avLst/>
          </a:prstGeom>
          <a:solidFill>
            <a:schemeClr val="accent4"/>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8" name="Google Shape;828;g2087ca425ef_6_1964"/>
          <p:cNvSpPr/>
          <p:nvPr/>
        </p:nvSpPr>
        <p:spPr>
          <a:xfrm>
            <a:off x="3231166" y="2986562"/>
            <a:ext cx="1366800" cy="1338600"/>
          </a:xfrm>
          <a:prstGeom prst="ellipse">
            <a:avLst/>
          </a:prstGeom>
          <a:solidFill>
            <a:srgbClr val="00B0F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8" name="Google Shape;818;g2087ca425ef_6_1964"/>
          <p:cNvSpPr/>
          <p:nvPr/>
        </p:nvSpPr>
        <p:spPr>
          <a:xfrm>
            <a:off x="5576872" y="4546698"/>
            <a:ext cx="1366800" cy="1338600"/>
          </a:xfrm>
          <a:prstGeom prst="ellipse">
            <a:avLst/>
          </a:prstGeom>
          <a:solidFill>
            <a:srgbClr val="00B05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5" name="Google Shape;825;g2087ca425ef_6_1964"/>
          <p:cNvSpPr/>
          <p:nvPr/>
        </p:nvSpPr>
        <p:spPr>
          <a:xfrm>
            <a:off x="3231168" y="4556125"/>
            <a:ext cx="1366800" cy="1338600"/>
          </a:xfrm>
          <a:prstGeom prst="ellipse">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2" name="Google Shape;822;g2087ca425ef_6_1964"/>
          <p:cNvSpPr/>
          <p:nvPr/>
        </p:nvSpPr>
        <p:spPr>
          <a:xfrm>
            <a:off x="5576871" y="1416999"/>
            <a:ext cx="1366800" cy="1338600"/>
          </a:xfrm>
          <a:prstGeom prst="ellipse">
            <a:avLst/>
          </a:prstGeom>
          <a:solidFill>
            <a:srgbClr val="FFD0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1" name="Google Shape;821;g2087ca425ef_6_1964"/>
          <p:cNvSpPr/>
          <p:nvPr/>
        </p:nvSpPr>
        <p:spPr>
          <a:xfrm>
            <a:off x="885464" y="4556125"/>
            <a:ext cx="1366800" cy="1338600"/>
          </a:xfrm>
          <a:prstGeom prst="ellipse">
            <a:avLst/>
          </a:prstGeom>
          <a:solidFill>
            <a:schemeClr val="accent5"/>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9" name="Google Shape;829;g2087ca425ef_6_1964"/>
          <p:cNvSpPr txBox="1"/>
          <p:nvPr/>
        </p:nvSpPr>
        <p:spPr>
          <a:xfrm>
            <a:off x="7239132" y="1308860"/>
            <a:ext cx="4891500" cy="514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AU" sz="2400" u="none" cap="none" strike="noStrike">
                <a:solidFill>
                  <a:schemeClr val="dk1"/>
                </a:solidFill>
                <a:latin typeface="Montserrat"/>
                <a:ea typeface="Montserrat"/>
                <a:cs typeface="Montserrat"/>
                <a:sym typeface="Montserrat"/>
              </a:rPr>
              <a:t>Seven Sums </a:t>
            </a:r>
            <a:r>
              <a:rPr lang="en-AU" sz="1800" u="none" cap="none" strike="noStrike">
                <a:solidFill>
                  <a:schemeClr val="dk1"/>
                </a:solidFill>
                <a:latin typeface="Montserrat"/>
                <a:ea typeface="Montserrat"/>
                <a:cs typeface="Montserrat"/>
                <a:sym typeface="Montserrat"/>
              </a:rPr>
              <a:t> </a:t>
            </a:r>
            <a:endParaRPr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sz="18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lang="en-AU" sz="1800">
                <a:solidFill>
                  <a:schemeClr val="dk1"/>
                </a:solidFill>
                <a:latin typeface="Montserrat"/>
                <a:ea typeface="Montserrat"/>
                <a:cs typeface="Montserrat"/>
                <a:sym typeface="Montserrat"/>
              </a:rPr>
              <a:t>A</a:t>
            </a:r>
            <a:r>
              <a:rPr lang="en-AU" sz="1800" u="none" cap="none" strike="noStrike">
                <a:solidFill>
                  <a:schemeClr val="dk1"/>
                </a:solidFill>
                <a:latin typeface="Montserrat"/>
                <a:ea typeface="Montserrat"/>
                <a:cs typeface="Montserrat"/>
                <a:sym typeface="Montserrat"/>
              </a:rPr>
              <a:t> puzzle that promotes fluency of number facts</a:t>
            </a:r>
            <a:endParaRPr sz="18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lang="en-AU" sz="1800" u="none" cap="none" strike="noStrike">
                <a:solidFill>
                  <a:schemeClr val="dk1"/>
                </a:solidFill>
                <a:latin typeface="Montserrat"/>
                <a:ea typeface="Montserrat"/>
                <a:cs typeface="Montserrat"/>
                <a:sym typeface="Montserrat"/>
              </a:rPr>
              <a:t>Can you put the numbers 1 to 7 in each of the coloured circles (once each) so that the total of every line is 12?</a:t>
            </a:r>
            <a:endParaRPr sz="18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lang="en-AU" sz="1800" u="none" cap="none" strike="noStrike">
                <a:solidFill>
                  <a:schemeClr val="dk1"/>
                </a:solidFill>
                <a:latin typeface="Montserrat"/>
                <a:ea typeface="Montserrat"/>
                <a:cs typeface="Montserrat"/>
                <a:sym typeface="Montserrat"/>
              </a:rPr>
              <a:t>Is it possible to find another total they all add up to?</a:t>
            </a:r>
            <a:endParaRPr sz="18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lang="en-AU" sz="1800" u="none" cap="none" strike="noStrike">
                <a:solidFill>
                  <a:schemeClr val="dk1"/>
                </a:solidFill>
                <a:latin typeface="Montserrat"/>
                <a:ea typeface="Montserrat"/>
                <a:cs typeface="Montserrat"/>
                <a:sym typeface="Montserrat"/>
              </a:rPr>
              <a:t>Is it possible to design one with 8 circles and the numbers 1 to 8, or even 9 that add up to the same total?</a:t>
            </a:r>
            <a:endParaRPr sz="18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1" sz="1800" u="sng" cap="none" strike="noStrike">
              <a:solidFill>
                <a:schemeClr val="accent2"/>
              </a:solidFill>
              <a:latin typeface="Arial"/>
              <a:ea typeface="Arial"/>
              <a:cs typeface="Arial"/>
              <a:sym typeface="Arial"/>
            </a:endParaRPr>
          </a:p>
          <a:p>
            <a:pPr indent="-241300" lvl="0" marL="34290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107A98"/>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g2087ca425ef_6_1992"/>
          <p:cNvSpPr/>
          <p:nvPr/>
        </p:nvSpPr>
        <p:spPr>
          <a:xfrm>
            <a:off x="396717" y="1222048"/>
            <a:ext cx="2337900" cy="2290800"/>
          </a:xfrm>
          <a:prstGeom prst="ellipse">
            <a:avLst/>
          </a:prstGeom>
          <a:solidFill>
            <a:schemeClr val="accent4"/>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6600" u="none" cap="none" strike="noStrike">
                <a:solidFill>
                  <a:schemeClr val="dk1"/>
                </a:solidFill>
                <a:latin typeface="Arial"/>
                <a:ea typeface="Arial"/>
                <a:cs typeface="Arial"/>
                <a:sym typeface="Arial"/>
              </a:rPr>
              <a:t>5</a:t>
            </a:r>
            <a:endParaRPr b="0" i="0" sz="6600" u="none" cap="none" strike="noStrike">
              <a:solidFill>
                <a:schemeClr val="dk1"/>
              </a:solidFill>
              <a:latin typeface="Arial"/>
              <a:ea typeface="Arial"/>
              <a:cs typeface="Arial"/>
              <a:sym typeface="Arial"/>
            </a:endParaRPr>
          </a:p>
        </p:txBody>
      </p:sp>
      <p:sp>
        <p:nvSpPr>
          <p:cNvPr id="835" name="Google Shape;835;g2087ca425ef_6_1992"/>
          <p:cNvSpPr/>
          <p:nvPr/>
        </p:nvSpPr>
        <p:spPr>
          <a:xfrm>
            <a:off x="1807039" y="3512862"/>
            <a:ext cx="2337900" cy="2290800"/>
          </a:xfrm>
          <a:prstGeom prst="ellipse">
            <a:avLst/>
          </a:prstGeom>
          <a:solidFill>
            <a:srgbClr val="00B0F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6600" u="none" cap="none" strike="noStrike">
                <a:solidFill>
                  <a:schemeClr val="dk1"/>
                </a:solidFill>
                <a:latin typeface="Arial"/>
                <a:ea typeface="Arial"/>
                <a:cs typeface="Arial"/>
                <a:sym typeface="Arial"/>
              </a:rPr>
              <a:t>4</a:t>
            </a:r>
            <a:endParaRPr b="0" i="0" sz="6600" u="none" cap="none" strike="noStrike">
              <a:solidFill>
                <a:schemeClr val="dk1"/>
              </a:solidFill>
              <a:latin typeface="Arial"/>
              <a:ea typeface="Arial"/>
              <a:cs typeface="Arial"/>
              <a:sym typeface="Arial"/>
            </a:endParaRPr>
          </a:p>
        </p:txBody>
      </p:sp>
      <p:sp>
        <p:nvSpPr>
          <p:cNvPr id="836" name="Google Shape;836;g2087ca425ef_6_1992"/>
          <p:cNvSpPr txBox="1"/>
          <p:nvPr/>
        </p:nvSpPr>
        <p:spPr>
          <a:xfrm>
            <a:off x="5622778" y="1328025"/>
            <a:ext cx="6338100" cy="26013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AU" sz="2400">
                <a:solidFill>
                  <a:schemeClr val="dk1"/>
                </a:solidFill>
                <a:latin typeface="Montserrat"/>
                <a:ea typeface="Montserrat"/>
                <a:cs typeface="Montserrat"/>
                <a:sym typeface="Montserrat"/>
              </a:rPr>
              <a:t>What’s on my back?</a:t>
            </a:r>
            <a:endParaRPr b="1" i="1" sz="2400">
              <a:solidFill>
                <a:schemeClr val="dk1"/>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2400"/>
              <a:buFont typeface="Arial"/>
              <a:buNone/>
            </a:pPr>
            <a:r>
              <a:rPr i="1" lang="en-AU" sz="1800" u="none" cap="none" strike="noStrike">
                <a:solidFill>
                  <a:schemeClr val="dk1"/>
                </a:solidFill>
                <a:latin typeface="Montserrat"/>
                <a:ea typeface="Montserrat"/>
                <a:cs typeface="Montserrat"/>
                <a:sym typeface="Montserrat"/>
              </a:rPr>
              <a:t>Two counters have different numbers on both sides</a:t>
            </a:r>
            <a:endParaRPr sz="1800">
              <a:solidFill>
                <a:schemeClr val="dk1"/>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2400"/>
              <a:buFont typeface="Arial"/>
              <a:buNone/>
            </a:pPr>
            <a:r>
              <a:rPr i="1" lang="en-AU" sz="1800" u="none" cap="none" strike="noStrike">
                <a:solidFill>
                  <a:schemeClr val="dk1"/>
                </a:solidFill>
                <a:latin typeface="Montserrat"/>
                <a:ea typeface="Montserrat"/>
                <a:cs typeface="Montserrat"/>
                <a:sym typeface="Montserrat"/>
              </a:rPr>
              <a:t>You toss the counters and get the product 20 (4 x 5)</a:t>
            </a:r>
            <a:endParaRPr sz="1800">
              <a:solidFill>
                <a:schemeClr val="dk1"/>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2400"/>
              <a:buFont typeface="Arial"/>
              <a:buNone/>
            </a:pPr>
            <a:r>
              <a:rPr i="1" lang="en-AU" sz="1800" u="none" cap="none" strike="noStrike">
                <a:solidFill>
                  <a:schemeClr val="dk1"/>
                </a:solidFill>
                <a:latin typeface="Montserrat"/>
                <a:ea typeface="Montserrat"/>
                <a:cs typeface="Montserrat"/>
                <a:sym typeface="Montserrat"/>
              </a:rPr>
              <a:t>What</a:t>
            </a:r>
            <a:r>
              <a:rPr i="1" lang="en-AU" sz="1800" u="none" cap="none" strike="noStrike">
                <a:solidFill>
                  <a:schemeClr val="dk1"/>
                </a:solidFill>
                <a:latin typeface="Montserrat"/>
                <a:ea typeface="Montserrat"/>
                <a:cs typeface="Montserrat"/>
                <a:sym typeface="Montserrat"/>
              </a:rPr>
              <a:t> numbers must be on the other sides if all combinations of products are 8, 12 and 30?</a:t>
            </a:r>
            <a:endParaRPr sz="18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107A98"/>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accent5"/>
              </a:solidFill>
              <a:latin typeface="Arial"/>
              <a:ea typeface="Arial"/>
              <a:cs typeface="Arial"/>
              <a:sym typeface="Arial"/>
            </a:endParaRPr>
          </a:p>
        </p:txBody>
      </p:sp>
      <p:sp>
        <p:nvSpPr>
          <p:cNvPr id="837" name="Google Shape;837;g2087ca425ef_6_1992"/>
          <p:cNvSpPr txBox="1"/>
          <p:nvPr/>
        </p:nvSpPr>
        <p:spPr>
          <a:xfrm>
            <a:off x="622167" y="6479278"/>
            <a:ext cx="8238900" cy="307800"/>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107A98"/>
                </a:solidFill>
                <a:latin typeface="Arial"/>
                <a:ea typeface="Arial"/>
                <a:cs typeface="Arial"/>
                <a:sym typeface="Arial"/>
              </a:rPr>
              <a:t>  NZ kaiako Facebook group        Maths: Ideas and insights TLF</a:t>
            </a:r>
            <a:endParaRPr b="0" i="0" sz="1400" u="none" cap="none" strike="noStrike">
              <a:solidFill>
                <a:srgbClr val="107A98"/>
              </a:solidFill>
              <a:latin typeface="Arial"/>
              <a:ea typeface="Arial"/>
              <a:cs typeface="Arial"/>
              <a:sym typeface="Arial"/>
            </a:endParaRPr>
          </a:p>
        </p:txBody>
      </p:sp>
      <p:pic>
        <p:nvPicPr>
          <p:cNvPr descr="A person wearing a mask&#10;&#10;Description automatically generated with low confidence" id="838" name="Google Shape;838;g2087ca425ef_6_1992"/>
          <p:cNvPicPr preferRelativeResize="0"/>
          <p:nvPr/>
        </p:nvPicPr>
        <p:blipFill rotWithShape="1">
          <a:blip r:embed="rId3">
            <a:alphaModFix/>
          </a:blip>
          <a:srcRect b="0" l="0" r="0" t="0"/>
          <a:stretch/>
        </p:blipFill>
        <p:spPr>
          <a:xfrm>
            <a:off x="3717614" y="948350"/>
            <a:ext cx="1758343" cy="3360656"/>
          </a:xfrm>
          <a:prstGeom prst="rect">
            <a:avLst/>
          </a:prstGeom>
          <a:noFill/>
          <a:ln>
            <a:noFill/>
          </a:ln>
        </p:spPr>
      </p:pic>
      <p:sp>
        <p:nvSpPr>
          <p:cNvPr id="839" name="Google Shape;839;g2087ca425ef_6_1992"/>
          <p:cNvSpPr txBox="1"/>
          <p:nvPr/>
        </p:nvSpPr>
        <p:spPr>
          <a:xfrm>
            <a:off x="5622775" y="4099600"/>
            <a:ext cx="6338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AU" sz="1800">
                <a:solidFill>
                  <a:schemeClr val="dk1"/>
                </a:solidFill>
                <a:latin typeface="Montserrat"/>
                <a:ea typeface="Montserrat"/>
                <a:cs typeface="Montserrat"/>
                <a:sym typeface="Montserrat"/>
              </a:rPr>
              <a:t>Extend and Enable Ideas</a:t>
            </a:r>
            <a:endParaRPr b="1" i="1" sz="18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accent5"/>
              </a:buClr>
              <a:buSzPts val="1800"/>
              <a:buFont typeface="Montserrat"/>
              <a:buChar char="●"/>
            </a:pPr>
            <a:r>
              <a:rPr i="1" lang="en-AU" sz="1800">
                <a:solidFill>
                  <a:schemeClr val="accent5"/>
                </a:solidFill>
                <a:latin typeface="Montserrat"/>
                <a:ea typeface="Montserrat"/>
                <a:cs typeface="Montserrat"/>
                <a:sym typeface="Montserrat"/>
              </a:rPr>
              <a:t>Enable by using sum instead of product</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accent5"/>
              </a:buClr>
              <a:buSzPts val="1800"/>
              <a:buFont typeface="Montserrat"/>
              <a:buChar char="●"/>
            </a:pPr>
            <a:r>
              <a:rPr i="1" lang="en-AU" sz="1800">
                <a:solidFill>
                  <a:schemeClr val="accent5"/>
                </a:solidFill>
                <a:latin typeface="Montserrat"/>
                <a:ea typeface="Montserrat"/>
                <a:cs typeface="Montserrat"/>
                <a:sym typeface="Montserrat"/>
              </a:rPr>
              <a:t>Extend by getting students to create their own</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accent5"/>
              </a:buClr>
              <a:buSzPts val="1800"/>
              <a:buFont typeface="Montserrat"/>
              <a:buChar char="●"/>
            </a:pPr>
            <a:r>
              <a:rPr i="1" lang="en-AU" sz="1800">
                <a:solidFill>
                  <a:schemeClr val="accent5"/>
                </a:solidFill>
                <a:latin typeface="Montserrat"/>
                <a:ea typeface="Montserrat"/>
                <a:cs typeface="Montserrat"/>
                <a:sym typeface="Montserrat"/>
              </a:rPr>
              <a:t>Extend by asking students to explore the possibility of doing this with 3 counters</a:t>
            </a:r>
            <a:endParaRPr sz="1800">
              <a:solidFill>
                <a:schemeClr val="accent5"/>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g2087ca425ef_6_2000"/>
          <p:cNvSpPr/>
          <p:nvPr/>
        </p:nvSpPr>
        <p:spPr>
          <a:xfrm>
            <a:off x="353996" y="1779290"/>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5" name="Google Shape;845;g2087ca425ef_6_2000"/>
          <p:cNvSpPr/>
          <p:nvPr/>
        </p:nvSpPr>
        <p:spPr>
          <a:xfrm>
            <a:off x="2079541" y="1779290"/>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6" name="Google Shape;846;g2087ca425ef_6_2000"/>
          <p:cNvSpPr/>
          <p:nvPr/>
        </p:nvSpPr>
        <p:spPr>
          <a:xfrm>
            <a:off x="3809365" y="1793841"/>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7" name="Google Shape;847;g2087ca425ef_6_2000"/>
          <p:cNvSpPr/>
          <p:nvPr/>
        </p:nvSpPr>
        <p:spPr>
          <a:xfrm>
            <a:off x="353385" y="3273832"/>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8" name="Google Shape;848;g2087ca425ef_6_2000"/>
          <p:cNvSpPr/>
          <p:nvPr/>
        </p:nvSpPr>
        <p:spPr>
          <a:xfrm>
            <a:off x="2079559" y="3273832"/>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9" name="Google Shape;849;g2087ca425ef_6_2000"/>
          <p:cNvSpPr/>
          <p:nvPr/>
        </p:nvSpPr>
        <p:spPr>
          <a:xfrm>
            <a:off x="3829013" y="3288383"/>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0" name="Google Shape;850;g2087ca425ef_6_2000"/>
          <p:cNvSpPr/>
          <p:nvPr/>
        </p:nvSpPr>
        <p:spPr>
          <a:xfrm>
            <a:off x="353385" y="4727056"/>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1" name="Google Shape;851;g2087ca425ef_6_2000"/>
          <p:cNvSpPr/>
          <p:nvPr/>
        </p:nvSpPr>
        <p:spPr>
          <a:xfrm>
            <a:off x="2079541" y="4727056"/>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2" name="Google Shape;852;g2087ca425ef_6_2000"/>
          <p:cNvSpPr/>
          <p:nvPr/>
        </p:nvSpPr>
        <p:spPr>
          <a:xfrm>
            <a:off x="3828995" y="4741607"/>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3" name="Google Shape;853;g2087ca425ef_6_2000"/>
          <p:cNvSpPr txBox="1"/>
          <p:nvPr/>
        </p:nvSpPr>
        <p:spPr>
          <a:xfrm>
            <a:off x="6529025" y="1312325"/>
            <a:ext cx="53985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2400" u="none" cap="none" strike="noStrike">
                <a:solidFill>
                  <a:schemeClr val="dk1"/>
                </a:solidFill>
                <a:latin typeface="Montserrat"/>
                <a:ea typeface="Montserrat"/>
                <a:cs typeface="Montserrat"/>
                <a:sym typeface="Montserrat"/>
              </a:rPr>
              <a:t>Puzzle Time</a:t>
            </a:r>
            <a:endParaRPr sz="24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rPr i="1" lang="en-AU" sz="2000" u="sng" cap="none" strike="noStrike">
                <a:solidFill>
                  <a:schemeClr val="dk1"/>
                </a:solidFill>
                <a:latin typeface="Montserrat"/>
                <a:ea typeface="Montserrat"/>
                <a:cs typeface="Montserrat"/>
                <a:sym typeface="Montserrat"/>
              </a:rPr>
              <a:t>Aim </a:t>
            </a:r>
            <a:r>
              <a:rPr i="1" lang="en-AU" sz="2000" u="none" cap="none" strike="noStrike">
                <a:solidFill>
                  <a:schemeClr val="dk1"/>
                </a:solidFill>
                <a:latin typeface="Montserrat"/>
                <a:ea typeface="Montserrat"/>
                <a:cs typeface="Montserrat"/>
                <a:sym typeface="Montserrat"/>
              </a:rPr>
              <a:t>– Fill the boxes with the digits </a:t>
            </a:r>
            <a:endParaRPr sz="2000">
              <a:latin typeface="Montserrat"/>
              <a:ea typeface="Montserrat"/>
              <a:cs typeface="Montserrat"/>
              <a:sym typeface="Montserrat"/>
            </a:endParaRPr>
          </a:p>
          <a:p>
            <a:pPr indent="0" lvl="0" marL="0" marR="0" rtl="0" algn="ctr">
              <a:lnSpc>
                <a:spcPct val="100000"/>
              </a:lnSpc>
              <a:spcBef>
                <a:spcPts val="0"/>
              </a:spcBef>
              <a:spcAft>
                <a:spcPts val="0"/>
              </a:spcAft>
              <a:buNone/>
            </a:pPr>
            <a:r>
              <a:rPr b="1" i="1" lang="en-AU" sz="2000" u="none" cap="none" strike="noStrike">
                <a:solidFill>
                  <a:schemeClr val="dk1"/>
                </a:solidFill>
                <a:latin typeface="Montserrat"/>
                <a:ea typeface="Montserrat"/>
                <a:cs typeface="Montserrat"/>
                <a:sym typeface="Montserrat"/>
              </a:rPr>
              <a:t>0, 1, 2, 3, 4, 5, 6, 7, 8, 9</a:t>
            </a:r>
            <a:endParaRPr sz="2000">
              <a:latin typeface="Montserrat"/>
              <a:ea typeface="Montserrat"/>
              <a:cs typeface="Montserrat"/>
              <a:sym typeface="Montserrat"/>
            </a:endParaRPr>
          </a:p>
          <a:p>
            <a:pPr indent="0" lvl="0" marL="0" marR="0" rtl="0" algn="l">
              <a:lnSpc>
                <a:spcPct val="100000"/>
              </a:lnSpc>
              <a:spcBef>
                <a:spcPts val="0"/>
              </a:spcBef>
              <a:spcAft>
                <a:spcPts val="0"/>
              </a:spcAft>
              <a:buNone/>
            </a:pPr>
            <a:r>
              <a:rPr i="1" lang="en-AU" sz="2000" u="none" cap="none" strike="noStrike">
                <a:solidFill>
                  <a:schemeClr val="dk1"/>
                </a:solidFill>
                <a:latin typeface="Montserrat"/>
                <a:ea typeface="Montserrat"/>
                <a:cs typeface="Montserrat"/>
                <a:sym typeface="Montserrat"/>
              </a:rPr>
              <a:t> so that you have three correct solutions.</a:t>
            </a:r>
            <a:endParaRPr sz="2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i="1" sz="2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i="1" lang="en-AU" sz="2000" u="none" cap="none" strike="noStrike">
                <a:solidFill>
                  <a:schemeClr val="dk1"/>
                </a:solidFill>
                <a:latin typeface="Montserrat"/>
                <a:ea typeface="Montserrat"/>
                <a:cs typeface="Montserrat"/>
                <a:sym typeface="Montserrat"/>
              </a:rPr>
              <a:t>You may use each digit once only</a:t>
            </a:r>
            <a:endParaRPr sz="2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i="1" lang="en-AU" sz="2000" u="none" cap="none" strike="noStrike">
                <a:solidFill>
                  <a:schemeClr val="dk1"/>
                </a:solidFill>
                <a:latin typeface="Montserrat"/>
                <a:ea typeface="Montserrat"/>
                <a:cs typeface="Montserrat"/>
                <a:sym typeface="Montserrat"/>
              </a:rPr>
              <a:t>You must use each of the digits 0-9</a:t>
            </a:r>
            <a:endParaRPr sz="2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i="1" sz="2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i="1" sz="2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i="1" lang="en-AU" sz="2000" u="sng" cap="none" strike="noStrike">
                <a:solidFill>
                  <a:schemeClr val="dk1"/>
                </a:solidFill>
                <a:latin typeface="Montserrat"/>
                <a:ea typeface="Montserrat"/>
                <a:cs typeface="Montserrat"/>
                <a:sym typeface="Montserrat"/>
              </a:rPr>
              <a:t>Extension</a:t>
            </a:r>
            <a:r>
              <a:rPr i="1" lang="en-AU" sz="2000" u="sng" cap="none" strike="noStrike">
                <a:solidFill>
                  <a:schemeClr val="dk1"/>
                </a:solidFill>
                <a:latin typeface="Montserrat"/>
                <a:ea typeface="Montserrat"/>
                <a:cs typeface="Montserrat"/>
                <a:sym typeface="Montserrat"/>
              </a:rPr>
              <a:t> - </a:t>
            </a:r>
            <a:endParaRPr sz="2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i="1" lang="en-AU" sz="2000" u="none" cap="none" strike="noStrike">
                <a:solidFill>
                  <a:schemeClr val="dk1"/>
                </a:solidFill>
                <a:latin typeface="Montserrat"/>
                <a:ea typeface="Montserrat"/>
                <a:cs typeface="Montserrat"/>
                <a:sym typeface="Montserrat"/>
              </a:rPr>
              <a:t>Are there any more possibilities using the digits 0-9 to create a problem with similar or different operations?</a:t>
            </a:r>
            <a:endParaRPr i="1" sz="2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4" name="Google Shape;854;g2087ca425ef_6_2000"/>
          <p:cNvSpPr txBox="1"/>
          <p:nvPr/>
        </p:nvSpPr>
        <p:spPr>
          <a:xfrm>
            <a:off x="1430017" y="1878894"/>
            <a:ext cx="666300" cy="585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AU" sz="3200" u="none" cap="none" strike="noStrike">
                <a:solidFill>
                  <a:srgbClr val="000000"/>
                </a:solidFill>
                <a:latin typeface="Arial"/>
                <a:ea typeface="Arial"/>
                <a:cs typeface="Arial"/>
                <a:sym typeface="Arial"/>
              </a:rPr>
              <a:t>+</a:t>
            </a:r>
            <a:endParaRPr b="1" i="0" sz="3200" u="none" cap="none" strike="noStrike">
              <a:solidFill>
                <a:srgbClr val="000000"/>
              </a:solidFill>
              <a:latin typeface="Arial"/>
              <a:ea typeface="Arial"/>
              <a:cs typeface="Arial"/>
              <a:sym typeface="Arial"/>
            </a:endParaRPr>
          </a:p>
        </p:txBody>
      </p:sp>
      <p:sp>
        <p:nvSpPr>
          <p:cNvPr id="855" name="Google Shape;855;g2087ca425ef_6_2000"/>
          <p:cNvSpPr txBox="1"/>
          <p:nvPr/>
        </p:nvSpPr>
        <p:spPr>
          <a:xfrm>
            <a:off x="3123584" y="1862340"/>
            <a:ext cx="666300" cy="585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AU" sz="3200" u="none" cap="none" strike="noStrike">
                <a:solidFill>
                  <a:srgbClr val="000000"/>
                </a:solidFill>
                <a:latin typeface="Arial"/>
                <a:ea typeface="Arial"/>
                <a:cs typeface="Arial"/>
                <a:sym typeface="Arial"/>
              </a:rPr>
              <a:t>=</a:t>
            </a:r>
            <a:endParaRPr b="1" i="0" sz="3200" u="none" cap="none" strike="noStrike">
              <a:solidFill>
                <a:srgbClr val="000000"/>
              </a:solidFill>
              <a:latin typeface="Arial"/>
              <a:ea typeface="Arial"/>
              <a:cs typeface="Arial"/>
              <a:sym typeface="Arial"/>
            </a:endParaRPr>
          </a:p>
        </p:txBody>
      </p:sp>
      <p:sp>
        <p:nvSpPr>
          <p:cNvPr id="856" name="Google Shape;856;g2087ca425ef_6_2000"/>
          <p:cNvSpPr txBox="1"/>
          <p:nvPr/>
        </p:nvSpPr>
        <p:spPr>
          <a:xfrm>
            <a:off x="1453322" y="3337067"/>
            <a:ext cx="666300" cy="585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AU" sz="3200" u="none" cap="none" strike="noStrike">
                <a:solidFill>
                  <a:srgbClr val="000000"/>
                </a:solidFill>
                <a:latin typeface="Arial"/>
                <a:ea typeface="Arial"/>
                <a:cs typeface="Arial"/>
                <a:sym typeface="Arial"/>
              </a:rPr>
              <a:t>-</a:t>
            </a:r>
            <a:endParaRPr b="1" i="0" sz="3200" u="none" cap="none" strike="noStrike">
              <a:solidFill>
                <a:srgbClr val="000000"/>
              </a:solidFill>
              <a:latin typeface="Arial"/>
              <a:ea typeface="Arial"/>
              <a:cs typeface="Arial"/>
              <a:sym typeface="Arial"/>
            </a:endParaRPr>
          </a:p>
        </p:txBody>
      </p:sp>
      <p:sp>
        <p:nvSpPr>
          <p:cNvPr id="857" name="Google Shape;857;g2087ca425ef_6_2000"/>
          <p:cNvSpPr txBox="1"/>
          <p:nvPr/>
        </p:nvSpPr>
        <p:spPr>
          <a:xfrm>
            <a:off x="3143212" y="3349879"/>
            <a:ext cx="666300" cy="585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AU" sz="3200" u="none" cap="none" strike="noStrike">
                <a:solidFill>
                  <a:srgbClr val="000000"/>
                </a:solidFill>
                <a:latin typeface="Arial"/>
                <a:ea typeface="Arial"/>
                <a:cs typeface="Arial"/>
                <a:sym typeface="Arial"/>
              </a:rPr>
              <a:t>=</a:t>
            </a:r>
            <a:endParaRPr b="1" i="0" sz="3200" u="none" cap="none" strike="noStrike">
              <a:solidFill>
                <a:srgbClr val="000000"/>
              </a:solidFill>
              <a:latin typeface="Arial"/>
              <a:ea typeface="Arial"/>
              <a:cs typeface="Arial"/>
              <a:sym typeface="Arial"/>
            </a:endParaRPr>
          </a:p>
        </p:txBody>
      </p:sp>
      <p:sp>
        <p:nvSpPr>
          <p:cNvPr id="858" name="Google Shape;858;g2087ca425ef_6_2000"/>
          <p:cNvSpPr/>
          <p:nvPr/>
        </p:nvSpPr>
        <p:spPr>
          <a:xfrm>
            <a:off x="5117362" y="4741607"/>
            <a:ext cx="990600" cy="646200"/>
          </a:xfrm>
          <a:prstGeom prst="roundRect">
            <a:avLst>
              <a:gd fmla="val 16667" name="adj"/>
            </a:avLst>
          </a:prstGeom>
          <a:solidFill>
            <a:srgbClr val="FFFF00"/>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9" name="Google Shape;859;g2087ca425ef_6_2000"/>
          <p:cNvSpPr txBox="1"/>
          <p:nvPr/>
        </p:nvSpPr>
        <p:spPr>
          <a:xfrm>
            <a:off x="1449646" y="4850135"/>
            <a:ext cx="666300" cy="400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AU" sz="2000" u="none" cap="none" strike="noStrike">
                <a:solidFill>
                  <a:srgbClr val="000000"/>
                </a:solidFill>
                <a:latin typeface="Arial"/>
                <a:ea typeface="Arial"/>
                <a:cs typeface="Arial"/>
                <a:sym typeface="Arial"/>
              </a:rPr>
              <a:t>X</a:t>
            </a:r>
            <a:endParaRPr b="1" i="0" sz="2000" u="none" cap="none" strike="noStrike">
              <a:solidFill>
                <a:srgbClr val="000000"/>
              </a:solidFill>
              <a:latin typeface="Arial"/>
              <a:ea typeface="Arial"/>
              <a:cs typeface="Arial"/>
              <a:sym typeface="Arial"/>
            </a:endParaRPr>
          </a:p>
        </p:txBody>
      </p:sp>
      <p:sp>
        <p:nvSpPr>
          <p:cNvPr id="860" name="Google Shape;860;g2087ca425ef_6_2000"/>
          <p:cNvSpPr txBox="1"/>
          <p:nvPr/>
        </p:nvSpPr>
        <p:spPr>
          <a:xfrm>
            <a:off x="3143212" y="4772354"/>
            <a:ext cx="666300" cy="585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AU" sz="3200" u="none" cap="none" strike="noStrike">
                <a:solidFill>
                  <a:srgbClr val="000000"/>
                </a:solidFill>
                <a:latin typeface="Arial"/>
                <a:ea typeface="Arial"/>
                <a:cs typeface="Arial"/>
                <a:sym typeface="Arial"/>
              </a:rPr>
              <a:t>=</a:t>
            </a:r>
            <a:endParaRPr b="1" i="0" sz="3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500"/>
                                        <p:tgtEl>
                                          <p:spTgt spid="8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087ca425ef_6_1066"/>
          <p:cNvSpPr txBox="1"/>
          <p:nvPr/>
        </p:nvSpPr>
        <p:spPr>
          <a:xfrm>
            <a:off x="5721146" y="805114"/>
            <a:ext cx="6289500" cy="504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1" lang="en-AU" sz="2800" u="none" cap="none" strike="noStrike">
                <a:solidFill>
                  <a:schemeClr val="accent6"/>
                </a:solidFill>
                <a:latin typeface="Arial"/>
                <a:ea typeface="Arial"/>
                <a:cs typeface="Arial"/>
                <a:sym typeface="Arial"/>
              </a:rPr>
              <a:t>Shake and Drop </a:t>
            </a:r>
            <a:r>
              <a:rPr b="0" i="1" lang="en-AU" sz="2000" u="none" cap="none" strike="noStrike">
                <a:solidFill>
                  <a:schemeClr val="accent6"/>
                </a:solidFill>
                <a:latin typeface="Arial"/>
                <a:ea typeface="Arial"/>
                <a:cs typeface="Arial"/>
                <a:sym typeface="Arial"/>
              </a:rPr>
              <a:t>                          Years 0 - 3</a:t>
            </a:r>
            <a:endParaRPr/>
          </a:p>
          <a:p>
            <a:pPr indent="0" lvl="0" marL="0" marR="0" rtl="0" algn="l">
              <a:lnSpc>
                <a:spcPct val="100000"/>
              </a:lnSpc>
              <a:spcBef>
                <a:spcPts val="0"/>
              </a:spcBef>
              <a:spcAft>
                <a:spcPts val="0"/>
              </a:spcAft>
              <a:buClr>
                <a:srgbClr val="000000"/>
              </a:buClr>
              <a:buSzPts val="800"/>
              <a:buFont typeface="Arial"/>
              <a:buNone/>
            </a:pPr>
            <a:r>
              <a:t/>
            </a:r>
            <a:endParaRPr b="0" i="1" sz="8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AU" sz="1800" u="sng" cap="none" strike="noStrike">
                <a:solidFill>
                  <a:schemeClr val="accent6"/>
                </a:solidFill>
                <a:latin typeface="Arial"/>
                <a:ea typeface="Arial"/>
                <a:cs typeface="Arial"/>
                <a:sym typeface="Arial"/>
              </a:rPr>
              <a:t>Materials</a:t>
            </a:r>
            <a:r>
              <a:rPr b="0" i="0" lang="en-AU" sz="1800" u="none" cap="none" strike="noStrike">
                <a:solidFill>
                  <a:schemeClr val="accent6"/>
                </a:solidFill>
                <a:latin typeface="Arial"/>
                <a:ea typeface="Arial"/>
                <a:cs typeface="Arial"/>
                <a:sym typeface="Arial"/>
              </a:rPr>
              <a:t>: double-sided</a:t>
            </a:r>
            <a:r>
              <a:rPr b="0" i="1" lang="en-AU" sz="1800" u="none" cap="none" strike="noStrike">
                <a:solidFill>
                  <a:schemeClr val="accent6"/>
                </a:solidFill>
                <a:latin typeface="Arial"/>
                <a:ea typeface="Arial"/>
                <a:cs typeface="Arial"/>
                <a:sym typeface="Arial"/>
              </a:rPr>
              <a:t> counters, paper, other counting materials</a:t>
            </a:r>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AU" sz="1800" u="sng" cap="none" strike="noStrike">
                <a:solidFill>
                  <a:schemeClr val="accent6"/>
                </a:solidFill>
                <a:latin typeface="Arial"/>
                <a:ea typeface="Arial"/>
                <a:cs typeface="Arial"/>
                <a:sym typeface="Arial"/>
              </a:rPr>
              <a:t>Maths Concepts:</a:t>
            </a:r>
            <a:r>
              <a:rPr b="1" i="1" lang="en-AU" sz="1800" u="none" cap="none" strike="noStrike">
                <a:solidFill>
                  <a:schemeClr val="accent6"/>
                </a:solidFill>
                <a:latin typeface="Arial"/>
                <a:ea typeface="Arial"/>
                <a:cs typeface="Arial"/>
                <a:sym typeface="Arial"/>
              </a:rPr>
              <a:t> </a:t>
            </a:r>
            <a:r>
              <a:rPr b="0" i="0" lang="en-AU" sz="1800" u="none" cap="none" strike="noStrike">
                <a:solidFill>
                  <a:schemeClr val="accent6"/>
                </a:solidFill>
                <a:latin typeface="Arial"/>
                <a:ea typeface="Arial"/>
                <a:cs typeface="Arial"/>
                <a:sym typeface="Arial"/>
              </a:rPr>
              <a:t>number facts and partitioning </a:t>
            </a:r>
            <a:endParaRPr/>
          </a:p>
          <a:p>
            <a:pPr indent="0" lvl="0" marL="0" marR="0" rtl="0" algn="l">
              <a:lnSpc>
                <a:spcPct val="100000"/>
              </a:lnSpc>
              <a:spcBef>
                <a:spcPts val="0"/>
              </a:spcBef>
              <a:spcAft>
                <a:spcPts val="0"/>
              </a:spcAft>
              <a:buClr>
                <a:srgbClr val="000000"/>
              </a:buClr>
              <a:buSzPts val="1800"/>
              <a:buFont typeface="Arial"/>
              <a:buNone/>
            </a:pPr>
            <a:r>
              <a:t/>
            </a:r>
            <a:endParaRPr b="1" i="0" sz="1800" u="sng"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AU" sz="1800" u="sng" cap="none" strike="noStrike">
                <a:solidFill>
                  <a:schemeClr val="accent6"/>
                </a:solidFill>
                <a:latin typeface="Arial"/>
                <a:ea typeface="Arial"/>
                <a:cs typeface="Arial"/>
                <a:sym typeface="Arial"/>
              </a:rPr>
              <a:t>Aim:</a:t>
            </a:r>
            <a:r>
              <a:rPr b="0" i="1" lang="en-AU" sz="1800" u="none" cap="none" strike="noStrike">
                <a:solidFill>
                  <a:schemeClr val="accent6"/>
                </a:solidFill>
                <a:latin typeface="Arial"/>
                <a:ea typeface="Arial"/>
                <a:cs typeface="Arial"/>
                <a:sym typeface="Arial"/>
              </a:rPr>
              <a:t> partition numbers to create number sentences</a:t>
            </a:r>
            <a:endParaRPr b="0" i="1" sz="18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accent6"/>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chemeClr val="accent6"/>
                </a:solidFill>
                <a:latin typeface="Arial"/>
                <a:ea typeface="Arial"/>
                <a:cs typeface="Arial"/>
                <a:sym typeface="Arial"/>
              </a:rPr>
              <a:t>Shake, drop and sort the counters</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chemeClr val="accent6"/>
                </a:solidFill>
                <a:latin typeface="Arial"/>
                <a:ea typeface="Arial"/>
                <a:cs typeface="Arial"/>
                <a:sym typeface="Arial"/>
              </a:rPr>
              <a:t>Write this as part whole fact family </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chemeClr val="accent6"/>
                </a:solidFill>
                <a:latin typeface="Arial"/>
                <a:ea typeface="Arial"/>
                <a:cs typeface="Arial"/>
                <a:sym typeface="Arial"/>
              </a:rPr>
              <a:t>Create one addition and one subtraction equation</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chemeClr val="accent6"/>
                </a:solidFill>
                <a:latin typeface="Arial"/>
                <a:ea typeface="Arial"/>
                <a:cs typeface="Arial"/>
                <a:sym typeface="Arial"/>
              </a:rPr>
              <a:t>Prove to each other that both are correct by turning them into an oral story and representing them with materials</a:t>
            </a:r>
            <a:endParaRPr/>
          </a:p>
          <a:p>
            <a:pPr indent="-228600" lvl="0" marL="34290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None/>
            </a:pPr>
            <a:r>
              <a:rPr b="1" i="1" lang="en-AU" sz="1800" u="sng" cap="none" strike="noStrike">
                <a:solidFill>
                  <a:schemeClr val="accent6"/>
                </a:solidFill>
                <a:latin typeface="Arial"/>
                <a:ea typeface="Arial"/>
                <a:cs typeface="Arial"/>
                <a:sym typeface="Arial"/>
              </a:rPr>
              <a:t>Extend and enable ideas?</a:t>
            </a:r>
            <a:endParaRPr/>
          </a:p>
          <a:p>
            <a:pPr indent="-228600" lvl="0" marL="34290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accent6"/>
              </a:solidFill>
              <a:latin typeface="Arial"/>
              <a:ea typeface="Arial"/>
              <a:cs typeface="Arial"/>
              <a:sym typeface="Arial"/>
            </a:endParaRPr>
          </a:p>
          <a:p>
            <a:pPr indent="-241300" lvl="0" marL="342900" marR="0" rtl="0" algn="l">
              <a:lnSpc>
                <a:spcPct val="100000"/>
              </a:lnSpc>
              <a:spcBef>
                <a:spcPts val="0"/>
              </a:spcBef>
              <a:spcAft>
                <a:spcPts val="0"/>
              </a:spcAft>
              <a:buClr>
                <a:srgbClr val="000000"/>
              </a:buClr>
              <a:buSzPts val="1600"/>
              <a:buFont typeface="Arial"/>
              <a:buNone/>
            </a:pPr>
            <a:r>
              <a:t/>
            </a:r>
            <a:endParaRPr b="0" i="1" sz="1600" u="none" cap="none" strike="noStrike">
              <a:solidFill>
                <a:schemeClr val="accent6"/>
              </a:solidFill>
              <a:latin typeface="Arial"/>
              <a:ea typeface="Arial"/>
              <a:cs typeface="Arial"/>
              <a:sym typeface="Arial"/>
            </a:endParaRPr>
          </a:p>
        </p:txBody>
      </p:sp>
      <p:pic>
        <p:nvPicPr>
          <p:cNvPr id="192" name="Google Shape;192;g2087ca425ef_6_1066"/>
          <p:cNvPicPr preferRelativeResize="0"/>
          <p:nvPr/>
        </p:nvPicPr>
        <p:blipFill rotWithShape="1">
          <a:blip r:embed="rId3">
            <a:alphaModFix/>
          </a:blip>
          <a:srcRect b="0" l="0" r="0" t="0"/>
          <a:stretch/>
        </p:blipFill>
        <p:spPr>
          <a:xfrm rot="5400000">
            <a:off x="1602659" y="-226044"/>
            <a:ext cx="2519210" cy="4981577"/>
          </a:xfrm>
          <a:prstGeom prst="rect">
            <a:avLst/>
          </a:prstGeom>
          <a:noFill/>
          <a:ln>
            <a:noFill/>
          </a:ln>
        </p:spPr>
      </p:pic>
      <p:pic>
        <p:nvPicPr>
          <p:cNvPr id="193" name="Google Shape;193;g2087ca425ef_6_1066"/>
          <p:cNvPicPr preferRelativeResize="0"/>
          <p:nvPr/>
        </p:nvPicPr>
        <p:blipFill rotWithShape="1">
          <a:blip r:embed="rId4">
            <a:alphaModFix/>
          </a:blip>
          <a:srcRect b="0" l="0" r="0" t="0"/>
          <a:stretch/>
        </p:blipFill>
        <p:spPr>
          <a:xfrm>
            <a:off x="314361" y="3625398"/>
            <a:ext cx="2133600" cy="1301750"/>
          </a:xfrm>
          <a:prstGeom prst="rect">
            <a:avLst/>
          </a:prstGeom>
          <a:noFill/>
          <a:ln>
            <a:noFill/>
          </a:ln>
        </p:spPr>
      </p:pic>
      <p:pic>
        <p:nvPicPr>
          <p:cNvPr id="194" name="Google Shape;194;g2087ca425ef_6_1066"/>
          <p:cNvPicPr preferRelativeResize="0"/>
          <p:nvPr/>
        </p:nvPicPr>
        <p:blipFill rotWithShape="1">
          <a:blip r:embed="rId5">
            <a:alphaModFix/>
          </a:blip>
          <a:srcRect b="0" l="0" r="0" t="0"/>
          <a:stretch/>
        </p:blipFill>
        <p:spPr>
          <a:xfrm rot="287084">
            <a:off x="945755" y="5330932"/>
            <a:ext cx="2831062" cy="724333"/>
          </a:xfrm>
          <a:prstGeom prst="rect">
            <a:avLst/>
          </a:prstGeom>
          <a:noFill/>
          <a:ln cap="flat" cmpd="sng" w="9525">
            <a:solidFill>
              <a:schemeClr val="dk1"/>
            </a:solidFill>
            <a:prstDash val="solid"/>
            <a:round/>
            <a:headEnd len="sm" w="sm" type="none"/>
            <a:tailEnd len="sm" w="sm" type="none"/>
          </a:ln>
        </p:spPr>
      </p:pic>
      <p:pic>
        <p:nvPicPr>
          <p:cNvPr id="195" name="Google Shape;195;g2087ca425ef_6_1066"/>
          <p:cNvPicPr preferRelativeResize="0"/>
          <p:nvPr/>
        </p:nvPicPr>
        <p:blipFill rotWithShape="1">
          <a:blip r:embed="rId6">
            <a:alphaModFix/>
          </a:blip>
          <a:srcRect b="0" l="0" r="0" t="0"/>
          <a:stretch/>
        </p:blipFill>
        <p:spPr>
          <a:xfrm rot="-620005">
            <a:off x="2708462" y="4269854"/>
            <a:ext cx="2752183" cy="558472"/>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087ca425ef_6_1075"/>
          <p:cNvSpPr txBox="1"/>
          <p:nvPr/>
        </p:nvSpPr>
        <p:spPr>
          <a:xfrm>
            <a:off x="5588736" y="943968"/>
            <a:ext cx="6289500" cy="466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1" lang="en-AU" sz="2800" u="none" cap="none" strike="noStrike">
                <a:solidFill>
                  <a:srgbClr val="2D2753"/>
                </a:solidFill>
                <a:latin typeface="Arial"/>
                <a:ea typeface="Arial"/>
                <a:cs typeface="Arial"/>
                <a:sym typeface="Arial"/>
              </a:rPr>
              <a:t>Race to 10 </a:t>
            </a:r>
            <a:r>
              <a:rPr b="0" i="1" lang="en-AU" sz="1600" u="none" cap="none" strike="noStrike">
                <a:solidFill>
                  <a:srgbClr val="2D2753"/>
                </a:solidFill>
                <a:latin typeface="Arial"/>
                <a:ea typeface="Arial"/>
                <a:cs typeface="Arial"/>
                <a:sym typeface="Arial"/>
              </a:rPr>
              <a:t>       </a:t>
            </a:r>
            <a:r>
              <a:rPr b="0" i="1" lang="en-AU" sz="1600" u="none" cap="none" strike="noStrike">
                <a:solidFill>
                  <a:srgbClr val="2D2753"/>
                </a:solidFill>
                <a:latin typeface="Arial"/>
                <a:ea typeface="Arial"/>
                <a:cs typeface="Arial"/>
                <a:sym typeface="Arial"/>
              </a:rPr>
              <a:t>                                           </a:t>
            </a:r>
            <a:r>
              <a:rPr b="0" i="1" lang="en-AU" sz="2000" u="none" cap="none" strike="noStrike">
                <a:solidFill>
                  <a:srgbClr val="2D2753"/>
                </a:solidFill>
                <a:latin typeface="Arial"/>
                <a:ea typeface="Arial"/>
                <a:cs typeface="Arial"/>
                <a:sym typeface="Arial"/>
              </a:rPr>
              <a:t>Year 0 – 2  </a:t>
            </a:r>
            <a:endParaRPr/>
          </a:p>
          <a:p>
            <a:pPr indent="0" lvl="0" marL="0" marR="0" rtl="0" algn="l">
              <a:lnSpc>
                <a:spcPct val="100000"/>
              </a:lnSpc>
              <a:spcBef>
                <a:spcPts val="0"/>
              </a:spcBef>
              <a:spcAft>
                <a:spcPts val="0"/>
              </a:spcAft>
              <a:buClr>
                <a:srgbClr val="000000"/>
              </a:buClr>
              <a:buSzPts val="800"/>
              <a:buFont typeface="Arial"/>
              <a:buNone/>
            </a:pPr>
            <a:r>
              <a:t/>
            </a:r>
            <a:endParaRPr b="0" i="1" sz="800" u="none" cap="none" strike="noStrike">
              <a:solidFill>
                <a:srgbClr val="2D2753"/>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Materials:</a:t>
            </a:r>
            <a:r>
              <a:rPr b="0" i="1" lang="en-AU" sz="1800" u="none" cap="none" strike="noStrike">
                <a:solidFill>
                  <a:srgbClr val="2D2753"/>
                </a:solidFill>
                <a:latin typeface="Arial"/>
                <a:ea typeface="Arial"/>
                <a:cs typeface="Arial"/>
                <a:sym typeface="Arial"/>
              </a:rPr>
              <a:t> </a:t>
            </a:r>
            <a:endParaRPr/>
          </a:p>
          <a:p>
            <a:pPr indent="0" lvl="0" marL="0" marR="0" rtl="0" algn="l">
              <a:lnSpc>
                <a:spcPct val="100000"/>
              </a:lnSpc>
              <a:spcBef>
                <a:spcPts val="600"/>
              </a:spcBef>
              <a:spcAft>
                <a:spcPts val="0"/>
              </a:spcAft>
              <a:buClr>
                <a:srgbClr val="000000"/>
              </a:buClr>
              <a:buSzPts val="1800"/>
              <a:buFont typeface="Arial"/>
              <a:buNone/>
            </a:pPr>
            <a:r>
              <a:rPr b="0" i="1" lang="en-AU" sz="1800" u="none" cap="none" strike="noStrike">
                <a:solidFill>
                  <a:srgbClr val="2D2753"/>
                </a:solidFill>
                <a:latin typeface="Arial"/>
                <a:ea typeface="Arial"/>
                <a:cs typeface="Arial"/>
                <a:sym typeface="Arial"/>
              </a:rPr>
              <a:t>t</a:t>
            </a:r>
            <a:r>
              <a:rPr b="0" i="1" lang="en-AU" sz="1800" u="none" cap="none" strike="noStrike">
                <a:solidFill>
                  <a:srgbClr val="2D2753"/>
                </a:solidFill>
                <a:latin typeface="Arial"/>
                <a:ea typeface="Arial"/>
                <a:cs typeface="Arial"/>
                <a:sym typeface="Arial"/>
              </a:rPr>
              <a:t>en frames, 6-sided die, counters, number lines to 20</a:t>
            </a:r>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Maths concepts</a:t>
            </a:r>
            <a:r>
              <a:rPr b="0" i="0" lang="en-AU" sz="1800" u="none" cap="none" strike="noStrike">
                <a:solidFill>
                  <a:srgbClr val="2D2753"/>
                </a:solidFill>
                <a:latin typeface="Arial"/>
                <a:ea typeface="Arial"/>
                <a:cs typeface="Arial"/>
                <a:sym typeface="Arial"/>
              </a:rPr>
              <a:t>: number bonds to 10 (or 20)</a:t>
            </a:r>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Aim</a:t>
            </a:r>
            <a:r>
              <a:rPr b="0" i="1" lang="en-AU" sz="1800" u="none" cap="none" strike="noStrike">
                <a:solidFill>
                  <a:srgbClr val="2D2753"/>
                </a:solidFill>
                <a:latin typeface="Arial"/>
                <a:ea typeface="Arial"/>
                <a:cs typeface="Arial"/>
                <a:sym typeface="Arial"/>
              </a:rPr>
              <a:t>:</a:t>
            </a:r>
            <a:r>
              <a:rPr b="0" i="1" lang="en-AU" sz="1800" u="sng" cap="none" strike="noStrike">
                <a:solidFill>
                  <a:srgbClr val="2D2753"/>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Be </a:t>
            </a:r>
            <a:r>
              <a:rPr b="0" i="1" lang="en-AU" sz="1800" u="none" cap="none" strike="noStrike">
                <a:solidFill>
                  <a:schemeClr val="dk1"/>
                </a:solidFill>
                <a:latin typeface="Arial"/>
                <a:ea typeface="Arial"/>
                <a:cs typeface="Arial"/>
                <a:sym typeface="Arial"/>
              </a:rPr>
              <a:t>first to reach exactly 10 </a:t>
            </a:r>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Players take turns to roll a die</a:t>
            </a:r>
            <a:endParaRPr b="0" i="1" sz="1800" u="none" cap="none" strike="noStrike">
              <a:solidFill>
                <a:srgbClr val="2D2753"/>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Count and collect that many counters </a:t>
            </a:r>
            <a:r>
              <a:rPr b="0" i="1" lang="en-AU" sz="1800" u="none" cap="none" strike="noStrike">
                <a:solidFill>
                  <a:srgbClr val="0070C0"/>
                </a:solidFill>
                <a:latin typeface="Arial"/>
                <a:ea typeface="Arial"/>
                <a:cs typeface="Arial"/>
                <a:sym typeface="Arial"/>
              </a:rPr>
              <a:t>(match number to concrete), e.g. Roll 5</a:t>
            </a:r>
            <a:endParaRPr b="0" i="1" sz="1800" u="none" cap="none" strike="noStrike">
              <a:solidFill>
                <a:srgbClr val="0070C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Place counters onto the tens frame (or number line to 20)</a:t>
            </a:r>
            <a:endParaRPr b="0" i="1" sz="1800" u="none" cap="none" strike="noStrike">
              <a:solidFill>
                <a:srgbClr val="2D2753"/>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Prove how many more they need to make 10 (or 20)</a:t>
            </a:r>
            <a:endParaRPr/>
          </a:p>
          <a:p>
            <a:pPr indent="0" lvl="0" marL="0" marR="0" rtl="0" algn="l">
              <a:lnSpc>
                <a:spcPct val="100000"/>
              </a:lnSpc>
              <a:spcBef>
                <a:spcPts val="0"/>
              </a:spcBef>
              <a:spcAft>
                <a:spcPts val="0"/>
              </a:spcAft>
              <a:buNone/>
            </a:pPr>
            <a:r>
              <a:rPr b="0" i="1" lang="en-AU" sz="1800" u="none" cap="none" strike="noStrike">
                <a:solidFill>
                  <a:srgbClr val="2D2753"/>
                </a:solidFill>
                <a:latin typeface="Arial"/>
                <a:ea typeface="Arial"/>
                <a:cs typeface="Arial"/>
                <a:sym typeface="Arial"/>
              </a:rPr>
              <a:t>      </a:t>
            </a:r>
            <a:r>
              <a:rPr b="0" i="1" lang="en-AU" sz="1800" u="none" cap="none" strike="noStrike">
                <a:solidFill>
                  <a:srgbClr val="0070C0"/>
                </a:solidFill>
                <a:latin typeface="Arial"/>
                <a:ea typeface="Arial"/>
                <a:cs typeface="Arial"/>
                <a:sym typeface="Arial"/>
              </a:rPr>
              <a:t>eg I have 5 counters and I need </a:t>
            </a:r>
            <a:r>
              <a:rPr b="0" i="1" lang="en-AU" sz="1800" u="none" cap="none" strike="noStrike">
                <a:solidFill>
                  <a:srgbClr val="0070C0"/>
                </a:solidFill>
                <a:latin typeface="Arial"/>
                <a:ea typeface="Arial"/>
                <a:cs typeface="Arial"/>
                <a:sym typeface="Arial"/>
              </a:rPr>
              <a:t>5 </a:t>
            </a:r>
            <a:r>
              <a:rPr b="0" i="1" lang="en-AU" sz="1800" u="none" cap="none" strike="noStrike">
                <a:solidFill>
                  <a:srgbClr val="0070C0"/>
                </a:solidFill>
                <a:latin typeface="Arial"/>
                <a:ea typeface="Arial"/>
                <a:cs typeface="Arial"/>
                <a:sym typeface="Arial"/>
              </a:rPr>
              <a:t>more to make 10</a:t>
            </a:r>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Extend and enable ideas:</a:t>
            </a:r>
            <a:endParaRPr/>
          </a:p>
        </p:txBody>
      </p:sp>
      <p:sp>
        <p:nvSpPr>
          <p:cNvPr id="202" name="Google Shape;202;g2087ca425ef_6_1075"/>
          <p:cNvSpPr/>
          <p:nvPr/>
        </p:nvSpPr>
        <p:spPr>
          <a:xfrm>
            <a:off x="4396903" y="1293993"/>
            <a:ext cx="450000" cy="4779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g2087ca425ef_6_1075"/>
          <p:cNvSpPr/>
          <p:nvPr/>
        </p:nvSpPr>
        <p:spPr>
          <a:xfrm>
            <a:off x="3874769" y="1771968"/>
            <a:ext cx="450000" cy="4779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g2087ca425ef_6_1075"/>
          <p:cNvSpPr/>
          <p:nvPr/>
        </p:nvSpPr>
        <p:spPr>
          <a:xfrm>
            <a:off x="4396903" y="1863886"/>
            <a:ext cx="450000" cy="4779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5" name="Google Shape;205;g2087ca425ef_6_1075"/>
          <p:cNvGrpSpPr/>
          <p:nvPr/>
        </p:nvGrpSpPr>
        <p:grpSpPr>
          <a:xfrm>
            <a:off x="2380387" y="1128540"/>
            <a:ext cx="2775679" cy="928647"/>
            <a:chOff x="0" y="0"/>
            <a:chExt cx="1468458" cy="481164"/>
          </a:xfrm>
        </p:grpSpPr>
        <p:sp>
          <p:nvSpPr>
            <p:cNvPr id="206" name="Google Shape;206;g2087ca425ef_6_1075"/>
            <p:cNvSpPr/>
            <p:nvPr/>
          </p:nvSpPr>
          <p:spPr>
            <a:xfrm>
              <a:off x="1230258" y="233364"/>
              <a:ext cx="238200" cy="2478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g2087ca425ef_6_1075"/>
            <p:cNvSpPr/>
            <p:nvPr/>
          </p:nvSpPr>
          <p:spPr>
            <a:xfrm>
              <a:off x="0" y="0"/>
              <a:ext cx="342900" cy="3333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08" name="Google Shape;208;g2087ca425ef_6_1075"/>
          <p:cNvSpPr/>
          <p:nvPr/>
        </p:nvSpPr>
        <p:spPr>
          <a:xfrm>
            <a:off x="3028553" y="1771968"/>
            <a:ext cx="648300" cy="643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9" name="Google Shape;209;g2087ca425ef_6_1075"/>
          <p:cNvSpPr/>
          <p:nvPr/>
        </p:nvSpPr>
        <p:spPr>
          <a:xfrm>
            <a:off x="2380387" y="1771968"/>
            <a:ext cx="648300" cy="643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0" name="Google Shape;210;g2087ca425ef_6_1075"/>
          <p:cNvSpPr/>
          <p:nvPr/>
        </p:nvSpPr>
        <p:spPr>
          <a:xfrm>
            <a:off x="1732221" y="1771968"/>
            <a:ext cx="648300" cy="643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 name="Google Shape;211;g2087ca425ef_6_1075"/>
          <p:cNvSpPr/>
          <p:nvPr/>
        </p:nvSpPr>
        <p:spPr>
          <a:xfrm>
            <a:off x="1084056" y="1771968"/>
            <a:ext cx="648300" cy="643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2" name="Google Shape;212;g2087ca425ef_6_1075"/>
          <p:cNvSpPr/>
          <p:nvPr/>
        </p:nvSpPr>
        <p:spPr>
          <a:xfrm>
            <a:off x="4564739" y="1266415"/>
            <a:ext cx="450000" cy="4779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g2087ca425ef_6_1075"/>
          <p:cNvSpPr/>
          <p:nvPr/>
        </p:nvSpPr>
        <p:spPr>
          <a:xfrm>
            <a:off x="1732221" y="1128540"/>
            <a:ext cx="648300" cy="643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4" name="Google Shape;214;g2087ca425ef_6_1075"/>
          <p:cNvSpPr/>
          <p:nvPr/>
        </p:nvSpPr>
        <p:spPr>
          <a:xfrm>
            <a:off x="4170499" y="1477825"/>
            <a:ext cx="450000" cy="4779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g2087ca425ef_6_1075"/>
          <p:cNvSpPr/>
          <p:nvPr/>
        </p:nvSpPr>
        <p:spPr>
          <a:xfrm>
            <a:off x="1084056" y="1128540"/>
            <a:ext cx="648300" cy="643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16" name="Google Shape;216;g2087ca425ef_6_1075"/>
          <p:cNvGrpSpPr/>
          <p:nvPr/>
        </p:nvGrpSpPr>
        <p:grpSpPr>
          <a:xfrm>
            <a:off x="435890" y="958307"/>
            <a:ext cx="4178329" cy="813503"/>
            <a:chOff x="0" y="-88204"/>
            <a:chExt cx="2210522" cy="421504"/>
          </a:xfrm>
        </p:grpSpPr>
        <p:sp>
          <p:nvSpPr>
            <p:cNvPr id="217" name="Google Shape;217;g2087ca425ef_6_1075"/>
            <p:cNvSpPr/>
            <p:nvPr/>
          </p:nvSpPr>
          <p:spPr>
            <a:xfrm>
              <a:off x="1972322" y="-88204"/>
              <a:ext cx="238200" cy="2478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g2087ca425ef_6_1075"/>
            <p:cNvSpPr/>
            <p:nvPr/>
          </p:nvSpPr>
          <p:spPr>
            <a:xfrm>
              <a:off x="0" y="0"/>
              <a:ext cx="342900" cy="3333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19" name="Google Shape;219;g2087ca425ef_6_1075"/>
          <p:cNvSpPr/>
          <p:nvPr/>
        </p:nvSpPr>
        <p:spPr>
          <a:xfrm>
            <a:off x="4693978" y="1964999"/>
            <a:ext cx="450000" cy="4779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g2087ca425ef_6_1075"/>
          <p:cNvSpPr/>
          <p:nvPr/>
        </p:nvSpPr>
        <p:spPr>
          <a:xfrm>
            <a:off x="435890" y="1771968"/>
            <a:ext cx="648300" cy="643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g2087ca425ef_6_1075"/>
          <p:cNvSpPr/>
          <p:nvPr/>
        </p:nvSpPr>
        <p:spPr>
          <a:xfrm>
            <a:off x="4003108" y="1939269"/>
            <a:ext cx="450000" cy="4779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g2087ca425ef_6_1075"/>
          <p:cNvSpPr/>
          <p:nvPr/>
        </p:nvSpPr>
        <p:spPr>
          <a:xfrm>
            <a:off x="3028553" y="1128540"/>
            <a:ext cx="648300" cy="643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3" name="Google Shape;223;g2087ca425ef_6_1075"/>
          <p:cNvSpPr/>
          <p:nvPr/>
        </p:nvSpPr>
        <p:spPr>
          <a:xfrm>
            <a:off x="3946788" y="1202075"/>
            <a:ext cx="450000" cy="477900"/>
          </a:xfrm>
          <a:prstGeom prst="ellipse">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24" name="Google Shape;224;g2087ca425ef_6_1075"/>
          <p:cNvPicPr preferRelativeResize="0"/>
          <p:nvPr/>
        </p:nvPicPr>
        <p:blipFill rotWithShape="1">
          <a:blip r:embed="rId3">
            <a:alphaModFix/>
          </a:blip>
          <a:srcRect b="0" l="0" r="0" t="0"/>
          <a:stretch/>
        </p:blipFill>
        <p:spPr>
          <a:xfrm>
            <a:off x="204095" y="2487087"/>
            <a:ext cx="5000750" cy="3907339"/>
          </a:xfrm>
          <a:prstGeom prst="rect">
            <a:avLst/>
          </a:prstGeom>
          <a:noFill/>
          <a:ln>
            <a:noFill/>
          </a:ln>
        </p:spPr>
      </p:pic>
      <p:pic>
        <p:nvPicPr>
          <p:cNvPr id="225" name="Google Shape;225;g2087ca425ef_6_1075"/>
          <p:cNvPicPr preferRelativeResize="0"/>
          <p:nvPr/>
        </p:nvPicPr>
        <p:blipFill rotWithShape="1">
          <a:blip r:embed="rId4">
            <a:alphaModFix/>
          </a:blip>
          <a:srcRect b="0" l="0" r="0" t="0"/>
          <a:stretch/>
        </p:blipFill>
        <p:spPr>
          <a:xfrm>
            <a:off x="4141475" y="2593428"/>
            <a:ext cx="922272" cy="9564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087ca425ef_6_1104"/>
          <p:cNvSpPr txBox="1"/>
          <p:nvPr/>
        </p:nvSpPr>
        <p:spPr>
          <a:xfrm>
            <a:off x="5670698" y="874413"/>
            <a:ext cx="6521400" cy="537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1" lang="en-AU" sz="2800" u="none" cap="none" strike="noStrike">
                <a:solidFill>
                  <a:srgbClr val="2D2753"/>
                </a:solidFill>
                <a:latin typeface="Arial"/>
                <a:ea typeface="Arial"/>
                <a:cs typeface="Arial"/>
                <a:sym typeface="Arial"/>
              </a:rPr>
              <a:t>Towers                                    </a:t>
            </a:r>
            <a:r>
              <a:rPr b="0" i="1" lang="en-AU" sz="2000" u="none" cap="none" strike="noStrike">
                <a:solidFill>
                  <a:srgbClr val="2D2753"/>
                </a:solidFill>
                <a:latin typeface="Arial"/>
                <a:ea typeface="Arial"/>
                <a:cs typeface="Arial"/>
                <a:sym typeface="Arial"/>
              </a:rPr>
              <a:t>Year 0 – 2</a:t>
            </a:r>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Materials:</a:t>
            </a:r>
            <a:r>
              <a:rPr b="0" i="1" lang="en-AU" sz="1800" u="none" cap="none" strike="noStrike">
                <a:solidFill>
                  <a:srgbClr val="2D2753"/>
                </a:solidFill>
                <a:latin typeface="Arial"/>
                <a:ea typeface="Arial"/>
                <a:cs typeface="Arial"/>
                <a:sym typeface="Arial"/>
              </a:rPr>
              <a:t> </a:t>
            </a:r>
            <a:r>
              <a:rPr b="0" i="1" lang="en-AU" sz="1800" u="none" cap="none" strike="noStrike">
                <a:solidFill>
                  <a:srgbClr val="2D2753"/>
                </a:solidFill>
                <a:latin typeface="Arial"/>
                <a:ea typeface="Arial"/>
                <a:cs typeface="Arial"/>
                <a:sym typeface="Arial"/>
              </a:rPr>
              <a:t>connecting blocks (unifix), dice</a:t>
            </a:r>
            <a:endParaRPr b="0" i="1" sz="1800" u="none" cap="none" strike="noStrike">
              <a:solidFill>
                <a:srgbClr val="2D2753"/>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Maths concepts: </a:t>
            </a:r>
            <a:r>
              <a:rPr b="0" i="1" lang="en-AU" sz="1800" u="none" cap="none" strike="noStrike">
                <a:solidFill>
                  <a:srgbClr val="2D2753"/>
                </a:solidFill>
                <a:latin typeface="Arial"/>
                <a:ea typeface="Arial"/>
                <a:cs typeface="Arial"/>
                <a:sym typeface="Arial"/>
              </a:rPr>
              <a:t>Language of comparison, encourage subitising</a:t>
            </a:r>
            <a:endParaRPr b="1" i="1" sz="1800" u="sng" cap="none" strike="noStrike">
              <a:solidFill>
                <a:srgbClr val="2D2753"/>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Aim</a:t>
            </a:r>
            <a:r>
              <a:rPr b="0" i="1" lang="en-AU" sz="1800" u="sng" cap="none" strike="noStrike">
                <a:solidFill>
                  <a:srgbClr val="2D2753"/>
                </a:solidFill>
                <a:latin typeface="Arial"/>
                <a:ea typeface="Arial"/>
                <a:cs typeface="Arial"/>
                <a:sym typeface="Arial"/>
              </a:rPr>
              <a:t>:</a:t>
            </a:r>
            <a:r>
              <a:rPr b="0" i="1" lang="en-AU" sz="1800" u="none" cap="none" strike="noStrike">
                <a:solidFill>
                  <a:srgbClr val="2D2753"/>
                </a:solidFill>
                <a:latin typeface="Arial"/>
                <a:ea typeface="Arial"/>
                <a:cs typeface="Arial"/>
                <a:sym typeface="Arial"/>
              </a:rPr>
              <a:t> Have the highest score by collecting the difference.</a:t>
            </a:r>
            <a:endParaRPr b="0" i="1" sz="1800" u="none" cap="none" strike="noStrike">
              <a:solidFill>
                <a:srgbClr val="2D2753"/>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Both</a:t>
            </a:r>
            <a:r>
              <a:rPr b="0" i="1" lang="en-AU" sz="1800" u="none" cap="none" strike="noStrike">
                <a:solidFill>
                  <a:srgbClr val="2D2753"/>
                </a:solidFill>
                <a:latin typeface="Arial"/>
                <a:ea typeface="Arial"/>
                <a:cs typeface="Arial"/>
                <a:sym typeface="Arial"/>
              </a:rPr>
              <a:t> players sha</a:t>
            </a:r>
            <a:r>
              <a:rPr b="0" i="1" lang="en-AU" sz="1800" u="none" cap="none" strike="noStrike">
                <a:solidFill>
                  <a:srgbClr val="2D2753"/>
                </a:solidFill>
                <a:latin typeface="Arial"/>
                <a:ea typeface="Arial"/>
                <a:cs typeface="Arial"/>
                <a:sym typeface="Arial"/>
              </a:rPr>
              <a:t>re some blocks (30-40 is best)</a:t>
            </a:r>
            <a:endParaRPr b="0" i="1" sz="1800" u="none" cap="none" strike="noStrike">
              <a:solidFill>
                <a:srgbClr val="2D2753"/>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They take turns to roll the dice and collect that number of blocks and connect them </a:t>
            </a:r>
            <a:r>
              <a:rPr b="0" i="1" lang="en-AU" sz="1800" u="none" cap="none" strike="noStrike">
                <a:solidFill>
                  <a:srgbClr val="2D2753"/>
                </a:solidFill>
                <a:latin typeface="Arial"/>
                <a:ea typeface="Arial"/>
                <a:cs typeface="Arial"/>
                <a:sym typeface="Arial"/>
              </a:rPr>
              <a:t>to make a tower</a:t>
            </a:r>
            <a:endParaRPr b="0" i="1" sz="1800" u="none" cap="none" strike="noStrike">
              <a:solidFill>
                <a:srgbClr val="2D2753"/>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They directly compare their towers and describe the difference, </a:t>
            </a:r>
            <a:r>
              <a:rPr b="0" i="1" lang="en-AU" sz="1600" u="none" cap="none" strike="noStrike">
                <a:solidFill>
                  <a:srgbClr val="0070C0"/>
                </a:solidFill>
                <a:latin typeface="Arial"/>
                <a:ea typeface="Arial"/>
                <a:cs typeface="Arial"/>
                <a:sym typeface="Arial"/>
              </a:rPr>
              <a:t>eg my tower is bigger, it has 1 more than yours</a:t>
            </a:r>
            <a:endParaRPr/>
          </a:p>
          <a:p>
            <a:pPr indent="-342900" lvl="0" marL="342900" marR="0" rtl="0" algn="l">
              <a:lnSpc>
                <a:spcPct val="100000"/>
              </a:lnSpc>
              <a:spcBef>
                <a:spcPts val="0"/>
              </a:spcBef>
              <a:spcAft>
                <a:spcPts val="0"/>
              </a:spcAft>
              <a:buClr>
                <a:srgbClr val="000000"/>
              </a:buClr>
              <a:buSzPts val="1800"/>
              <a:buFont typeface="Arial"/>
              <a:buAutoNum type="arabicPeriod" startAt="5"/>
            </a:pPr>
            <a:r>
              <a:rPr b="0" i="1" lang="en-AU" sz="1800" u="none" cap="none" strike="noStrike">
                <a:solidFill>
                  <a:schemeClr val="dk1"/>
                </a:solidFill>
                <a:latin typeface="Arial"/>
                <a:ea typeface="Arial"/>
                <a:cs typeface="Arial"/>
                <a:sym typeface="Arial"/>
              </a:rPr>
              <a:t>The player with the bigger tower snaps off the difference between the two towers and adds this number to their score </a:t>
            </a:r>
            <a:r>
              <a:rPr b="0" i="1" lang="en-AU" sz="1800" u="none" cap="none" strike="noStrike">
                <a:solidFill>
                  <a:srgbClr val="0070C0"/>
                </a:solidFill>
                <a:latin typeface="Arial"/>
                <a:ea typeface="Arial"/>
                <a:cs typeface="Arial"/>
                <a:sym typeface="Arial"/>
              </a:rPr>
              <a:t>(Can use a whiteboard or number line to show cumulative scores)</a:t>
            </a:r>
            <a:endParaRPr/>
          </a:p>
          <a:p>
            <a:pPr indent="-342900" lvl="0" marL="342900" marR="0" rtl="0" algn="l">
              <a:lnSpc>
                <a:spcPct val="100000"/>
              </a:lnSpc>
              <a:spcBef>
                <a:spcPts val="0"/>
              </a:spcBef>
              <a:spcAft>
                <a:spcPts val="0"/>
              </a:spcAft>
              <a:buClr>
                <a:srgbClr val="000000"/>
              </a:buClr>
              <a:buSzPts val="1800"/>
              <a:buFont typeface="Arial"/>
              <a:buAutoNum type="arabicPeriod" startAt="5"/>
            </a:pPr>
            <a:r>
              <a:rPr b="0" i="1" lang="en-AU" sz="1800" u="none" cap="none" strike="noStrike">
                <a:solidFill>
                  <a:schemeClr val="dk1"/>
                </a:solidFill>
                <a:latin typeface="Arial"/>
                <a:ea typeface="Arial"/>
                <a:cs typeface="Arial"/>
                <a:sym typeface="Arial"/>
              </a:rPr>
              <a:t>After 5 rounds the highest scores wins. Rotate partners</a:t>
            </a:r>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Extend and enable ideas:</a:t>
            </a:r>
            <a:endParaRPr/>
          </a:p>
        </p:txBody>
      </p:sp>
      <p:grpSp>
        <p:nvGrpSpPr>
          <p:cNvPr id="231" name="Google Shape;231;g2087ca425ef_6_1104"/>
          <p:cNvGrpSpPr/>
          <p:nvPr/>
        </p:nvGrpSpPr>
        <p:grpSpPr>
          <a:xfrm>
            <a:off x="629728" y="1316336"/>
            <a:ext cx="596113" cy="1447575"/>
            <a:chOff x="0" y="0"/>
            <a:chExt cx="352500" cy="847725"/>
          </a:xfrm>
        </p:grpSpPr>
        <p:sp>
          <p:nvSpPr>
            <p:cNvPr id="232" name="Google Shape;232;g2087ca425ef_6_1104"/>
            <p:cNvSpPr/>
            <p:nvPr/>
          </p:nvSpPr>
          <p:spPr>
            <a:xfrm>
              <a:off x="0" y="504825"/>
              <a:ext cx="352500" cy="342900"/>
            </a:xfrm>
            <a:prstGeom prst="cube">
              <a:avLst>
                <a:gd fmla="val 25000" name="adj"/>
              </a:avLst>
            </a:prstGeom>
            <a:solidFill>
              <a:srgbClr val="93CA6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3" name="Google Shape;233;g2087ca425ef_6_1104"/>
            <p:cNvSpPr/>
            <p:nvPr/>
          </p:nvSpPr>
          <p:spPr>
            <a:xfrm>
              <a:off x="0" y="266700"/>
              <a:ext cx="352500" cy="342900"/>
            </a:xfrm>
            <a:prstGeom prst="cube">
              <a:avLst>
                <a:gd fmla="val 25000" name="adj"/>
              </a:avLst>
            </a:prstGeom>
            <a:solidFill>
              <a:srgbClr val="582E8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4" name="Google Shape;234;g2087ca425ef_6_1104"/>
            <p:cNvSpPr/>
            <p:nvPr/>
          </p:nvSpPr>
          <p:spPr>
            <a:xfrm>
              <a:off x="0" y="0"/>
              <a:ext cx="352500" cy="342900"/>
            </a:xfrm>
            <a:prstGeom prst="cube">
              <a:avLst>
                <a:gd fmla="val 25000" name="adj"/>
              </a:avLst>
            </a:prstGeom>
            <a:solidFill>
              <a:srgbClr val="FAA53D"/>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35" name="Google Shape;235;g2087ca425ef_6_1104"/>
          <p:cNvGrpSpPr/>
          <p:nvPr/>
        </p:nvGrpSpPr>
        <p:grpSpPr>
          <a:xfrm>
            <a:off x="1969358" y="856015"/>
            <a:ext cx="596113" cy="1909930"/>
            <a:chOff x="0" y="0"/>
            <a:chExt cx="352500" cy="1104900"/>
          </a:xfrm>
        </p:grpSpPr>
        <p:sp>
          <p:nvSpPr>
            <p:cNvPr id="236" name="Google Shape;236;g2087ca425ef_6_1104"/>
            <p:cNvSpPr/>
            <p:nvPr/>
          </p:nvSpPr>
          <p:spPr>
            <a:xfrm>
              <a:off x="0" y="762000"/>
              <a:ext cx="352500" cy="342900"/>
            </a:xfrm>
            <a:prstGeom prst="cube">
              <a:avLst>
                <a:gd fmla="val 25000" name="adj"/>
              </a:avLst>
            </a:prstGeom>
            <a:solidFill>
              <a:srgbClr val="582E8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 name="Google Shape;237;g2087ca425ef_6_1104"/>
            <p:cNvSpPr/>
            <p:nvPr/>
          </p:nvSpPr>
          <p:spPr>
            <a:xfrm>
              <a:off x="0" y="495300"/>
              <a:ext cx="352500" cy="342900"/>
            </a:xfrm>
            <a:prstGeom prst="cube">
              <a:avLst>
                <a:gd fmla="val 25000" name="adj"/>
              </a:avLst>
            </a:prstGeom>
            <a:solidFill>
              <a:srgbClr val="93CA6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8" name="Google Shape;238;g2087ca425ef_6_1104"/>
            <p:cNvSpPr/>
            <p:nvPr/>
          </p:nvSpPr>
          <p:spPr>
            <a:xfrm>
              <a:off x="0" y="238125"/>
              <a:ext cx="352500" cy="342900"/>
            </a:xfrm>
            <a:prstGeom prst="cube">
              <a:avLst>
                <a:gd fmla="val 25000" name="adj"/>
              </a:avLst>
            </a:prstGeom>
            <a:solidFill>
              <a:srgbClr val="582E8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9" name="Google Shape;239;g2087ca425ef_6_1104"/>
            <p:cNvSpPr/>
            <p:nvPr/>
          </p:nvSpPr>
          <p:spPr>
            <a:xfrm>
              <a:off x="0" y="0"/>
              <a:ext cx="352500" cy="342900"/>
            </a:xfrm>
            <a:prstGeom prst="cube">
              <a:avLst>
                <a:gd fmla="val 25000" name="adj"/>
              </a:avLst>
            </a:prstGeom>
            <a:solidFill>
              <a:srgbClr val="107A98"/>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40" name="Google Shape;240;g2087ca425ef_6_1104"/>
          <p:cNvGrpSpPr/>
          <p:nvPr/>
        </p:nvGrpSpPr>
        <p:grpSpPr>
          <a:xfrm>
            <a:off x="4702946" y="818261"/>
            <a:ext cx="771290" cy="1919330"/>
            <a:chOff x="-10298" y="-127098"/>
            <a:chExt cx="468300" cy="1231998"/>
          </a:xfrm>
        </p:grpSpPr>
        <p:sp>
          <p:nvSpPr>
            <p:cNvPr id="241" name="Google Shape;241;g2087ca425ef_6_1104"/>
            <p:cNvSpPr/>
            <p:nvPr/>
          </p:nvSpPr>
          <p:spPr>
            <a:xfrm>
              <a:off x="0" y="762000"/>
              <a:ext cx="352500" cy="342900"/>
            </a:xfrm>
            <a:prstGeom prst="cube">
              <a:avLst>
                <a:gd fmla="val 25000" name="adj"/>
              </a:avLst>
            </a:prstGeom>
            <a:solidFill>
              <a:srgbClr val="582E8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2" name="Google Shape;242;g2087ca425ef_6_1104"/>
            <p:cNvSpPr/>
            <p:nvPr/>
          </p:nvSpPr>
          <p:spPr>
            <a:xfrm>
              <a:off x="0" y="495300"/>
              <a:ext cx="352500" cy="342900"/>
            </a:xfrm>
            <a:prstGeom prst="cube">
              <a:avLst>
                <a:gd fmla="val 25000" name="adj"/>
              </a:avLst>
            </a:prstGeom>
            <a:solidFill>
              <a:srgbClr val="93CA6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3" name="Google Shape;243;g2087ca425ef_6_1104"/>
            <p:cNvSpPr/>
            <p:nvPr/>
          </p:nvSpPr>
          <p:spPr>
            <a:xfrm>
              <a:off x="0" y="238125"/>
              <a:ext cx="352500" cy="342900"/>
            </a:xfrm>
            <a:prstGeom prst="cube">
              <a:avLst>
                <a:gd fmla="val 25000" name="adj"/>
              </a:avLst>
            </a:prstGeom>
            <a:solidFill>
              <a:srgbClr val="582E8F"/>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 name="Google Shape;244;g2087ca425ef_6_1104"/>
            <p:cNvSpPr/>
            <p:nvPr/>
          </p:nvSpPr>
          <p:spPr>
            <a:xfrm rot="1582130">
              <a:off x="47559" y="-66661"/>
              <a:ext cx="352585" cy="342925"/>
            </a:xfrm>
            <a:prstGeom prst="cube">
              <a:avLst>
                <a:gd fmla="val 25000" name="adj"/>
              </a:avLst>
            </a:prstGeom>
            <a:solidFill>
              <a:srgbClr val="107A98"/>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A group of children in a classroom&#10;&#10;Description automatically generated with medium confidence" id="245" name="Google Shape;245;g2087ca425ef_6_1104"/>
          <p:cNvPicPr preferRelativeResize="0"/>
          <p:nvPr/>
        </p:nvPicPr>
        <p:blipFill rotWithShape="1">
          <a:blip r:embed="rId3">
            <a:alphaModFix/>
          </a:blip>
          <a:srcRect b="0" l="0" r="0" t="0"/>
          <a:stretch/>
        </p:blipFill>
        <p:spPr>
          <a:xfrm>
            <a:off x="224847" y="3021106"/>
            <a:ext cx="5445850" cy="2924503"/>
          </a:xfrm>
          <a:prstGeom prst="rect">
            <a:avLst/>
          </a:prstGeom>
          <a:noFill/>
          <a:ln>
            <a:noFill/>
          </a:ln>
        </p:spPr>
      </p:pic>
      <p:sp>
        <p:nvSpPr>
          <p:cNvPr id="246" name="Google Shape;246;g2087ca425ef_6_1104"/>
          <p:cNvSpPr txBox="1"/>
          <p:nvPr/>
        </p:nvSpPr>
        <p:spPr>
          <a:xfrm>
            <a:off x="2616183" y="1414206"/>
            <a:ext cx="2202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600" u="none" cap="none" strike="noStrike">
                <a:solidFill>
                  <a:srgbClr val="0070C0"/>
                </a:solidFill>
                <a:latin typeface="Arial"/>
                <a:ea typeface="Arial"/>
                <a:cs typeface="Arial"/>
                <a:sym typeface="Arial"/>
              </a:rPr>
              <a:t>“My tower is bigger, it has 1 more than yours” </a:t>
            </a:r>
            <a:endParaRPr/>
          </a:p>
          <a:p>
            <a:pPr indent="0" lvl="0" marL="0" marR="0" rtl="0" algn="l">
              <a:lnSpc>
                <a:spcPct val="100000"/>
              </a:lnSpc>
              <a:spcBef>
                <a:spcPts val="0"/>
              </a:spcBef>
              <a:spcAft>
                <a:spcPts val="0"/>
              </a:spcAft>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1" lang="en-AU" sz="1600" u="none" cap="none" strike="noStrike">
                <a:solidFill>
                  <a:schemeClr val="dk1"/>
                </a:solidFill>
                <a:latin typeface="Arial"/>
                <a:ea typeface="Arial"/>
                <a:cs typeface="Arial"/>
                <a:sym typeface="Arial"/>
              </a:rPr>
              <a:t>Player B gets 1 point</a:t>
            </a:r>
            <a:endParaRPr b="0" i="1" sz="1600" u="none" cap="none" strike="noStrike">
              <a:solidFill>
                <a:schemeClr val="dk1"/>
              </a:solidFill>
              <a:latin typeface="Arial"/>
              <a:ea typeface="Arial"/>
              <a:cs typeface="Arial"/>
              <a:sym typeface="Arial"/>
            </a:endParaRPr>
          </a:p>
        </p:txBody>
      </p:sp>
      <p:sp>
        <p:nvSpPr>
          <p:cNvPr id="247" name="Google Shape;247;g2087ca425ef_6_1104"/>
          <p:cNvSpPr/>
          <p:nvPr/>
        </p:nvSpPr>
        <p:spPr>
          <a:xfrm>
            <a:off x="3925998" y="1015538"/>
            <a:ext cx="580500" cy="270000"/>
          </a:xfrm>
          <a:prstGeom prst="rightArrow">
            <a:avLst>
              <a:gd fmla="val 50000" name="adj1"/>
              <a:gd fmla="val 50000" name="adj2"/>
            </a:avLst>
          </a:prstGeom>
          <a:solidFill>
            <a:schemeClr val="accent1"/>
          </a:solidFill>
          <a:ln cap="flat" cmpd="sng" w="12700">
            <a:solidFill>
              <a:srgbClr val="4021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g2087ca425ef_6_1104"/>
          <p:cNvSpPr txBox="1"/>
          <p:nvPr/>
        </p:nvSpPr>
        <p:spPr>
          <a:xfrm>
            <a:off x="44025" y="1093398"/>
            <a:ext cx="897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Player A</a:t>
            </a:r>
            <a:endParaRPr/>
          </a:p>
        </p:txBody>
      </p:sp>
      <p:sp>
        <p:nvSpPr>
          <p:cNvPr id="249" name="Google Shape;249;g2087ca425ef_6_1104"/>
          <p:cNvSpPr txBox="1"/>
          <p:nvPr/>
        </p:nvSpPr>
        <p:spPr>
          <a:xfrm>
            <a:off x="1174452" y="824870"/>
            <a:ext cx="915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Player B</a:t>
            </a:r>
            <a:endParaRPr/>
          </a:p>
        </p:txBody>
      </p:sp>
      <p:pic>
        <p:nvPicPr>
          <p:cNvPr id="250" name="Google Shape;250;g2087ca425ef_6_1104"/>
          <p:cNvPicPr preferRelativeResize="0"/>
          <p:nvPr/>
        </p:nvPicPr>
        <p:blipFill rotWithShape="1">
          <a:blip r:embed="rId4">
            <a:alphaModFix/>
          </a:blip>
          <a:srcRect b="0" l="0" r="0" t="0"/>
          <a:stretch/>
        </p:blipFill>
        <p:spPr>
          <a:xfrm>
            <a:off x="10423047" y="1429477"/>
            <a:ext cx="323171" cy="3351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aphicFrame>
        <p:nvGraphicFramePr>
          <p:cNvPr id="255" name="Google Shape;255;g2087ca425ef_6_1128"/>
          <p:cNvGraphicFramePr/>
          <p:nvPr/>
        </p:nvGraphicFramePr>
        <p:xfrm>
          <a:off x="271513" y="936233"/>
          <a:ext cx="3000000" cy="3000000"/>
        </p:xfrm>
        <a:graphic>
          <a:graphicData uri="http://schemas.openxmlformats.org/drawingml/2006/table">
            <a:tbl>
              <a:tblPr bandRow="1" firstRow="1">
                <a:noFill/>
                <a:tableStyleId>{1C9753DD-FD1A-4DD6-A624-D2B76EB5C03C}</a:tableStyleId>
              </a:tblPr>
              <a:tblGrid>
                <a:gridCol w="1290650"/>
                <a:gridCol w="1290650"/>
                <a:gridCol w="1290650"/>
                <a:gridCol w="1290650"/>
              </a:tblGrid>
              <a:tr h="579675">
                <a:tc>
                  <a:txBody>
                    <a:bodyPr/>
                    <a:lstStyle/>
                    <a:p>
                      <a:pPr indent="0" lvl="0" marL="0" marR="0" rtl="0" algn="ctr">
                        <a:spcBef>
                          <a:spcPts val="0"/>
                        </a:spcBef>
                        <a:spcAft>
                          <a:spcPts val="0"/>
                        </a:spcAft>
                        <a:buNone/>
                      </a:pPr>
                      <a:r>
                        <a:rPr lang="en-AU" sz="2400" u="none" cap="none" strike="noStrike"/>
                        <a:t>Round</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AU" sz="2000" u="none" cap="none" strike="noStrike"/>
                        <a:t>Player 1</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AU" sz="2000" u="none" cap="none" strike="noStrike"/>
                        <a:t>Player 2</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AU" sz="2000" u="none" cap="none" strike="noStrike"/>
                        <a:t>Player 3</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579675">
                <a:tc>
                  <a:txBody>
                    <a:bodyPr/>
                    <a:lstStyle/>
                    <a:p>
                      <a:pPr indent="0" lvl="0" marL="0" marR="0" rtl="0" algn="ctr">
                        <a:spcBef>
                          <a:spcPts val="0"/>
                        </a:spcBef>
                        <a:spcAft>
                          <a:spcPts val="0"/>
                        </a:spcAft>
                        <a:buNone/>
                      </a:pPr>
                      <a:r>
                        <a:rPr lang="en-AU" sz="2400" u="none" cap="none" strike="noStrike"/>
                        <a:t>1</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579675">
                <a:tc>
                  <a:txBody>
                    <a:bodyPr/>
                    <a:lstStyle/>
                    <a:p>
                      <a:pPr indent="0" lvl="0" marL="0" marR="0" rtl="0" algn="ctr">
                        <a:spcBef>
                          <a:spcPts val="0"/>
                        </a:spcBef>
                        <a:spcAft>
                          <a:spcPts val="0"/>
                        </a:spcAft>
                        <a:buNone/>
                      </a:pPr>
                      <a:r>
                        <a:rPr lang="en-AU" sz="2400"/>
                        <a:t>2</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579675">
                <a:tc>
                  <a:txBody>
                    <a:bodyPr/>
                    <a:lstStyle/>
                    <a:p>
                      <a:pPr indent="0" lvl="0" marL="0" marR="0" rtl="0" algn="ctr">
                        <a:spcBef>
                          <a:spcPts val="0"/>
                        </a:spcBef>
                        <a:spcAft>
                          <a:spcPts val="0"/>
                        </a:spcAft>
                        <a:buNone/>
                      </a:pPr>
                      <a:r>
                        <a:rPr lang="en-AU" sz="2400"/>
                        <a:t>3</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579675">
                <a:tc>
                  <a:txBody>
                    <a:bodyPr/>
                    <a:lstStyle/>
                    <a:p>
                      <a:pPr indent="0" lvl="0" marL="0" marR="0" rtl="0" algn="ctr">
                        <a:spcBef>
                          <a:spcPts val="0"/>
                        </a:spcBef>
                        <a:spcAft>
                          <a:spcPts val="0"/>
                        </a:spcAft>
                        <a:buNone/>
                      </a:pPr>
                      <a:r>
                        <a:rPr lang="en-AU" sz="2400"/>
                        <a:t>4</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579675">
                <a:tc>
                  <a:txBody>
                    <a:bodyPr/>
                    <a:lstStyle/>
                    <a:p>
                      <a:pPr indent="0" lvl="0" marL="0" marR="0" rtl="0" algn="ctr">
                        <a:spcBef>
                          <a:spcPts val="0"/>
                        </a:spcBef>
                        <a:spcAft>
                          <a:spcPts val="0"/>
                        </a:spcAft>
                        <a:buNone/>
                      </a:pPr>
                      <a:r>
                        <a:rPr lang="en-AU" sz="2400"/>
                        <a:t>5</a:t>
                      </a:r>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256" name="Google Shape;256;g2087ca425ef_6_1128"/>
          <p:cNvSpPr txBox="1"/>
          <p:nvPr/>
        </p:nvSpPr>
        <p:spPr>
          <a:xfrm>
            <a:off x="5670698" y="874413"/>
            <a:ext cx="65214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1" lang="en-AU" sz="2800" u="none" cap="none" strike="noStrike">
                <a:solidFill>
                  <a:srgbClr val="2D2753"/>
                </a:solidFill>
                <a:latin typeface="Arial"/>
                <a:ea typeface="Arial"/>
                <a:cs typeface="Arial"/>
                <a:sym typeface="Arial"/>
              </a:rPr>
              <a:t>In the Middle                              </a:t>
            </a:r>
            <a:r>
              <a:rPr b="0" i="1" lang="en-AU" sz="2000" u="none" cap="none" strike="noStrike">
                <a:solidFill>
                  <a:srgbClr val="2D2753"/>
                </a:solidFill>
                <a:latin typeface="Arial"/>
                <a:ea typeface="Arial"/>
                <a:cs typeface="Arial"/>
                <a:sym typeface="Arial"/>
              </a:rPr>
              <a:t>Year 0 – 6</a:t>
            </a:r>
            <a:endParaRPr/>
          </a:p>
          <a:p>
            <a:pPr indent="0" lvl="0" marL="0" marR="0" rtl="0" algn="l">
              <a:lnSpc>
                <a:spcPct val="100000"/>
              </a:lnSpc>
              <a:spcBef>
                <a:spcPts val="1200"/>
              </a:spcBef>
              <a:spcAft>
                <a:spcPts val="0"/>
              </a:spcAft>
              <a:buNone/>
            </a:pPr>
            <a:r>
              <a:rPr b="1" i="1" lang="en-AU" sz="1800" u="sng" cap="none" strike="noStrike">
                <a:solidFill>
                  <a:srgbClr val="2D2753"/>
                </a:solidFill>
                <a:latin typeface="Arial"/>
                <a:ea typeface="Arial"/>
                <a:cs typeface="Arial"/>
                <a:sym typeface="Arial"/>
              </a:rPr>
              <a:t>Materials:</a:t>
            </a:r>
            <a:r>
              <a:rPr b="0" i="1" lang="en-AU" sz="1800" u="none" cap="none" strike="noStrike">
                <a:solidFill>
                  <a:srgbClr val="2D2753"/>
                </a:solidFill>
                <a:latin typeface="Arial"/>
                <a:ea typeface="Arial"/>
                <a:cs typeface="Arial"/>
                <a:sym typeface="Arial"/>
              </a:rPr>
              <a:t> </a:t>
            </a:r>
            <a:r>
              <a:rPr b="0" i="0" lang="en-AU" sz="1800" u="none" cap="none" strike="noStrike">
                <a:solidFill>
                  <a:srgbClr val="000000"/>
                </a:solidFill>
                <a:latin typeface="Arial"/>
                <a:ea typeface="Arial"/>
                <a:cs typeface="Arial"/>
                <a:sym typeface="Arial"/>
              </a:rPr>
              <a:t>paper, 2 dice, manipulatives</a:t>
            </a:r>
            <a:endParaRPr b="0" i="1" sz="1800" u="none" cap="none" strike="noStrike">
              <a:solidFill>
                <a:srgbClr val="2D2753"/>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Maths concepts:</a:t>
            </a:r>
            <a:r>
              <a:rPr b="0" i="0" lang="en-AU" sz="1800" u="none" cap="none" strike="noStrike">
                <a:solidFill>
                  <a:srgbClr val="2D2753"/>
                </a:solidFill>
                <a:latin typeface="Arial"/>
                <a:ea typeface="Arial"/>
                <a:cs typeface="Arial"/>
                <a:sym typeface="Arial"/>
              </a:rPr>
              <a:t> place value, sequence and order</a:t>
            </a:r>
            <a:endParaRPr b="1" i="1" sz="1800" u="sng" cap="none" strike="noStrike">
              <a:solidFill>
                <a:srgbClr val="2D2753"/>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Aim</a:t>
            </a:r>
            <a:r>
              <a:rPr b="0" i="1" lang="en-AU" sz="1800" u="sng" cap="none" strike="noStrike">
                <a:solidFill>
                  <a:srgbClr val="2D2753"/>
                </a:solidFill>
                <a:latin typeface="Arial"/>
                <a:ea typeface="Arial"/>
                <a:cs typeface="Arial"/>
                <a:sym typeface="Arial"/>
              </a:rPr>
              <a:t>:</a:t>
            </a:r>
            <a:r>
              <a:rPr b="0" i="1" lang="en-AU" sz="1800" u="none" cap="none" strike="noStrike">
                <a:solidFill>
                  <a:srgbClr val="2D2753"/>
                </a:solidFill>
                <a:latin typeface="Arial"/>
                <a:ea typeface="Arial"/>
                <a:cs typeface="Arial"/>
                <a:sym typeface="Arial"/>
              </a:rPr>
              <a:t> Get the number in the middle in each round. </a:t>
            </a:r>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Each player takes turns to roll 2 die,  creates a 2-digit number and writes it in the table . E.g.</a:t>
            </a:r>
            <a:endParaRPr/>
          </a:p>
          <a:p>
            <a:pPr indent="-180975" lvl="1" marL="542925" marR="0" rtl="0" algn="l">
              <a:lnSpc>
                <a:spcPct val="100000"/>
              </a:lnSpc>
              <a:spcBef>
                <a:spcPts val="120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Player 1 rolls a 2 and 5 (25 or 52)</a:t>
            </a:r>
            <a:endParaRPr/>
          </a:p>
          <a:p>
            <a:pPr indent="-180975" lvl="0" marL="542925" marR="0" rtl="0" algn="l">
              <a:lnSpc>
                <a:spcPct val="10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Player 2 rolls a 1 and 6 (16 or 61)</a:t>
            </a:r>
            <a:endParaRPr/>
          </a:p>
          <a:p>
            <a:pPr indent="-180975" lvl="0" marL="542925" marR="0" rtl="0" algn="l">
              <a:lnSpc>
                <a:spcPct val="10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Player 3 rolls a 3 and 3 (this can only be 33)</a:t>
            </a:r>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61950" lvl="0" marL="361950" marR="0" rtl="0" algn="l">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2.   Players take turns rolling first, second or third in each of the next rounds.</a:t>
            </a:r>
            <a:endParaRPr/>
          </a:p>
          <a:p>
            <a:pPr indent="0" lvl="0" marL="0" marR="0" rtl="0" algn="l">
              <a:lnSpc>
                <a:spcPct val="100000"/>
              </a:lnSpc>
              <a:spcBef>
                <a:spcPts val="0"/>
              </a:spcBef>
              <a:spcAft>
                <a:spcPts val="0"/>
              </a:spcAft>
              <a:buNone/>
            </a:pPr>
            <a:r>
              <a:t/>
            </a:r>
            <a:endParaRPr b="0" i="1" sz="1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Extend and enable ideas:</a:t>
            </a:r>
            <a:endParaRPr/>
          </a:p>
        </p:txBody>
      </p:sp>
      <p:pic>
        <p:nvPicPr>
          <p:cNvPr id="257" name="Google Shape;257;g2087ca425ef_6_1128"/>
          <p:cNvPicPr preferRelativeResize="0"/>
          <p:nvPr/>
        </p:nvPicPr>
        <p:blipFill rotWithShape="1">
          <a:blip r:embed="rId3">
            <a:alphaModFix/>
          </a:blip>
          <a:srcRect b="14929" l="0" r="0" t="0"/>
          <a:stretch/>
        </p:blipFill>
        <p:spPr>
          <a:xfrm>
            <a:off x="1295400" y="4500759"/>
            <a:ext cx="3038430" cy="1938141"/>
          </a:xfrm>
          <a:prstGeom prst="rect">
            <a:avLst/>
          </a:prstGeom>
          <a:noFill/>
          <a:ln cap="flat" cmpd="sng" w="25400">
            <a:solidFill>
              <a:schemeClr val="dk1"/>
            </a:solidFill>
            <a:prstDash val="solid"/>
            <a:miter lim="800000"/>
            <a:headEnd len="sm" w="sm" type="none"/>
            <a:tailEnd len="sm" w="sm" type="none"/>
          </a:ln>
        </p:spPr>
      </p:pic>
      <p:sp>
        <p:nvSpPr>
          <p:cNvPr id="258" name="Google Shape;258;g2087ca425ef_6_1128"/>
          <p:cNvSpPr txBox="1"/>
          <p:nvPr/>
        </p:nvSpPr>
        <p:spPr>
          <a:xfrm>
            <a:off x="2003645" y="2351904"/>
            <a:ext cx="1463100" cy="609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679" u="none" cap="none" strike="noStrike">
                <a:solidFill>
                  <a:srgbClr val="C00000"/>
                </a:solidFill>
                <a:latin typeface="Arial"/>
                <a:ea typeface="Arial"/>
                <a:cs typeface="Arial"/>
                <a:sym typeface="Arial"/>
              </a:rPr>
              <a:t>Player 1 wins this round</a:t>
            </a:r>
            <a:endParaRPr/>
          </a:p>
        </p:txBody>
      </p:sp>
      <p:pic>
        <p:nvPicPr>
          <p:cNvPr descr="See the source image" id="259" name="Google Shape;259;g2087ca425ef_6_1128"/>
          <p:cNvPicPr preferRelativeResize="0"/>
          <p:nvPr/>
        </p:nvPicPr>
        <p:blipFill rotWithShape="1">
          <a:blip r:embed="rId4">
            <a:alphaModFix/>
          </a:blip>
          <a:srcRect b="10817" l="15620" r="14488" t="0"/>
          <a:stretch/>
        </p:blipFill>
        <p:spPr>
          <a:xfrm>
            <a:off x="10058992" y="1211832"/>
            <a:ext cx="690995" cy="543393"/>
          </a:xfrm>
          <a:prstGeom prst="rect">
            <a:avLst/>
          </a:prstGeom>
          <a:noFill/>
          <a:ln>
            <a:noFill/>
          </a:ln>
        </p:spPr>
      </p:pic>
      <p:sp>
        <p:nvSpPr>
          <p:cNvPr id="260" name="Google Shape;260;g2087ca425ef_6_1128"/>
          <p:cNvSpPr txBox="1"/>
          <p:nvPr/>
        </p:nvSpPr>
        <p:spPr>
          <a:xfrm>
            <a:off x="1889760" y="1534271"/>
            <a:ext cx="74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3200" u="none" cap="none" strike="noStrike">
                <a:solidFill>
                  <a:srgbClr val="0070C0"/>
                </a:solidFill>
                <a:latin typeface="Comic Sans MS"/>
                <a:ea typeface="Comic Sans MS"/>
                <a:cs typeface="Comic Sans MS"/>
                <a:sym typeface="Comic Sans MS"/>
              </a:rPr>
              <a:t>25</a:t>
            </a:r>
            <a:endParaRPr/>
          </a:p>
        </p:txBody>
      </p:sp>
      <p:sp>
        <p:nvSpPr>
          <p:cNvPr id="261" name="Google Shape;261;g2087ca425ef_6_1128"/>
          <p:cNvSpPr txBox="1"/>
          <p:nvPr/>
        </p:nvSpPr>
        <p:spPr>
          <a:xfrm>
            <a:off x="3095210" y="1533586"/>
            <a:ext cx="74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3200" u="none" cap="none" strike="noStrike">
                <a:solidFill>
                  <a:srgbClr val="0070C0"/>
                </a:solidFill>
                <a:latin typeface="Comic Sans MS"/>
                <a:ea typeface="Comic Sans MS"/>
                <a:cs typeface="Comic Sans MS"/>
                <a:sym typeface="Comic Sans MS"/>
              </a:rPr>
              <a:t>33</a:t>
            </a:r>
            <a:endParaRPr/>
          </a:p>
        </p:txBody>
      </p:sp>
      <p:sp>
        <p:nvSpPr>
          <p:cNvPr id="262" name="Google Shape;262;g2087ca425ef_6_1128"/>
          <p:cNvSpPr txBox="1"/>
          <p:nvPr/>
        </p:nvSpPr>
        <p:spPr>
          <a:xfrm>
            <a:off x="4300660" y="1532901"/>
            <a:ext cx="74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3200" u="none" cap="none" strike="noStrike">
                <a:solidFill>
                  <a:srgbClr val="0070C0"/>
                </a:solidFill>
                <a:latin typeface="Comic Sans MS"/>
                <a:ea typeface="Comic Sans MS"/>
                <a:cs typeface="Comic Sans MS"/>
                <a:sym typeface="Comic Sans MS"/>
              </a:rPr>
              <a:t>16</a:t>
            </a:r>
            <a:endParaRPr/>
          </a:p>
        </p:txBody>
      </p:sp>
      <p:sp>
        <p:nvSpPr>
          <p:cNvPr id="263" name="Google Shape;263;g2087ca425ef_6_1128"/>
          <p:cNvSpPr/>
          <p:nvPr/>
        </p:nvSpPr>
        <p:spPr>
          <a:xfrm>
            <a:off x="1878417" y="1508137"/>
            <a:ext cx="815400" cy="666600"/>
          </a:xfrm>
          <a:prstGeom prst="ellipse">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087ca425ef_6_1140"/>
          <p:cNvSpPr txBox="1"/>
          <p:nvPr/>
        </p:nvSpPr>
        <p:spPr>
          <a:xfrm>
            <a:off x="5670698" y="874413"/>
            <a:ext cx="6521400" cy="54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1" lang="en-AU" sz="2800" u="none" cap="none" strike="noStrike">
                <a:solidFill>
                  <a:srgbClr val="2D2753"/>
                </a:solidFill>
                <a:latin typeface="Arial"/>
                <a:ea typeface="Arial"/>
                <a:cs typeface="Arial"/>
                <a:sym typeface="Arial"/>
              </a:rPr>
              <a:t>Gnarly Numbers                      </a:t>
            </a:r>
            <a:r>
              <a:rPr b="0" i="1" lang="en-AU" sz="2000" u="none" cap="none" strike="noStrike">
                <a:solidFill>
                  <a:srgbClr val="2D2753"/>
                </a:solidFill>
                <a:latin typeface="Arial"/>
                <a:ea typeface="Arial"/>
                <a:cs typeface="Arial"/>
                <a:sym typeface="Arial"/>
              </a:rPr>
              <a:t>Year 0 – 6</a:t>
            </a:r>
            <a:endParaRPr/>
          </a:p>
          <a:p>
            <a:pPr indent="0" lvl="0" marL="0" marR="0" rtl="0" algn="l">
              <a:lnSpc>
                <a:spcPct val="100000"/>
              </a:lnSpc>
              <a:spcBef>
                <a:spcPts val="1200"/>
              </a:spcBef>
              <a:spcAft>
                <a:spcPts val="0"/>
              </a:spcAft>
              <a:buNone/>
            </a:pPr>
            <a:r>
              <a:rPr b="1" i="1" lang="en-AU" sz="1800" u="sng" cap="none" strike="noStrike">
                <a:solidFill>
                  <a:srgbClr val="2D2753"/>
                </a:solidFill>
                <a:latin typeface="Arial"/>
                <a:ea typeface="Arial"/>
                <a:cs typeface="Arial"/>
                <a:sym typeface="Arial"/>
              </a:rPr>
              <a:t>Materials:</a:t>
            </a:r>
            <a:r>
              <a:rPr b="0" i="1" lang="en-AU" sz="1800" u="none" cap="none" strike="noStrike">
                <a:solidFill>
                  <a:srgbClr val="2D2753"/>
                </a:solidFill>
                <a:latin typeface="Arial"/>
                <a:ea typeface="Arial"/>
                <a:cs typeface="Arial"/>
                <a:sym typeface="Arial"/>
              </a:rPr>
              <a:t> </a:t>
            </a:r>
            <a:r>
              <a:rPr b="0" i="1" lang="en-AU" sz="1800" u="none" cap="none" strike="noStrike">
                <a:solidFill>
                  <a:srgbClr val="2D2753"/>
                </a:solidFill>
                <a:latin typeface="Arial"/>
                <a:ea typeface="Arial"/>
                <a:cs typeface="Arial"/>
                <a:sym typeface="Arial"/>
              </a:rPr>
              <a:t>0-9 number generator (e.g. 10-sided dice                  or playing cards), paper/whiteboard</a:t>
            </a:r>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Maths concepts:</a:t>
            </a:r>
            <a:r>
              <a:rPr b="0" i="0" lang="en-AU" sz="1800" u="none" cap="none" strike="noStrike">
                <a:solidFill>
                  <a:srgbClr val="2D2753"/>
                </a:solidFill>
                <a:latin typeface="Arial"/>
                <a:ea typeface="Arial"/>
                <a:cs typeface="Arial"/>
                <a:sym typeface="Arial"/>
              </a:rPr>
              <a:t> </a:t>
            </a:r>
            <a:r>
              <a:rPr b="0" i="0" lang="en-AU" sz="1800" u="none" cap="none" strike="noStrike">
                <a:solidFill>
                  <a:srgbClr val="2D2753"/>
                </a:solidFill>
                <a:latin typeface="Arial"/>
                <a:ea typeface="Arial"/>
                <a:cs typeface="Arial"/>
                <a:sym typeface="Arial"/>
              </a:rPr>
              <a:t> </a:t>
            </a:r>
            <a:r>
              <a:rPr b="0" i="0" lang="en-AU" sz="1800" u="none" cap="none" strike="noStrike">
                <a:solidFill>
                  <a:srgbClr val="2D2753"/>
                </a:solidFill>
                <a:latin typeface="Arial"/>
                <a:ea typeface="Arial"/>
                <a:cs typeface="Arial"/>
                <a:sym typeface="Arial"/>
              </a:rPr>
              <a:t>place value, addition</a:t>
            </a:r>
            <a:endParaRPr b="1" i="1" sz="1800" u="sng" cap="none" strike="noStrike">
              <a:solidFill>
                <a:srgbClr val="2D2753"/>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Aim</a:t>
            </a:r>
            <a:r>
              <a:rPr b="0" i="0" lang="en-AU" sz="1800" u="none" cap="none" strike="noStrike">
                <a:solidFill>
                  <a:srgbClr val="2D2753"/>
                </a:solidFill>
                <a:latin typeface="Arial"/>
                <a:ea typeface="Arial"/>
                <a:cs typeface="Arial"/>
                <a:sym typeface="Arial"/>
              </a:rPr>
              <a:t>: Use addition to reach a target number (100)</a:t>
            </a:r>
            <a:endParaRPr/>
          </a:p>
          <a:p>
            <a:pPr indent="-308610" lvl="0" marL="30861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Five digits are selected (or rolled) eg 2,5,9,3,1</a:t>
            </a:r>
            <a:endParaRPr/>
          </a:p>
          <a:p>
            <a:pPr indent="-308610" lvl="0" marL="30861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Player A takes 2 of the digits to create a 2-digit number</a:t>
            </a:r>
            <a:endParaRPr/>
          </a:p>
          <a:p>
            <a:pPr indent="-308610" lvl="0" marL="30861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Player B takes 2 of the digits to create a 2-digit number</a:t>
            </a:r>
            <a:endParaRPr/>
          </a:p>
          <a:p>
            <a:pPr indent="-308610" lvl="0" marL="30861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5th digit discarded and 5 more numbers are chosen</a:t>
            </a:r>
            <a:endParaRPr/>
          </a:p>
          <a:p>
            <a:pPr indent="-308610" lvl="0" marL="30861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Player B takes 2 digits to create a 2nd 2-digit number</a:t>
            </a:r>
            <a:endParaRPr/>
          </a:p>
          <a:p>
            <a:pPr indent="-308610" lvl="0" marL="30861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Player A takes 2 digits to create a 2nd 2-digit number</a:t>
            </a:r>
            <a:endParaRPr/>
          </a:p>
          <a:p>
            <a:pPr indent="-308610" lvl="0" marL="308610" marR="0" rtl="0" algn="l">
              <a:lnSpc>
                <a:spcPct val="100000"/>
              </a:lnSpc>
              <a:spcBef>
                <a:spcPts val="600"/>
              </a:spcBef>
              <a:spcAft>
                <a:spcPts val="0"/>
              </a:spcAft>
              <a:buClr>
                <a:srgbClr val="000000"/>
              </a:buClr>
              <a:buSzPts val="1800"/>
              <a:buFont typeface="Arial"/>
              <a:buAutoNum type="arabicPeriod"/>
            </a:pPr>
            <a:r>
              <a:rPr b="0" i="1" lang="en-AU" sz="1800" u="none" cap="none" strike="noStrike">
                <a:solidFill>
                  <a:srgbClr val="2D2753"/>
                </a:solidFill>
                <a:latin typeface="Arial"/>
                <a:ea typeface="Arial"/>
                <a:cs typeface="Arial"/>
                <a:sym typeface="Arial"/>
              </a:rPr>
              <a:t>Both players add their numbers together and the one closest to 100 is the winner</a:t>
            </a:r>
            <a:endParaRPr/>
          </a:p>
          <a:p>
            <a:pPr indent="0" lvl="0" marL="0" marR="0" rtl="0" algn="l">
              <a:lnSpc>
                <a:spcPct val="100000"/>
              </a:lnSpc>
              <a:spcBef>
                <a:spcPts val="0"/>
              </a:spcBef>
              <a:spcAft>
                <a:spcPts val="0"/>
              </a:spcAft>
              <a:buNone/>
            </a:pPr>
            <a:r>
              <a:t/>
            </a:r>
            <a:endParaRPr b="0" i="1" sz="1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AU" sz="1800" u="sng" cap="none" strike="noStrike">
                <a:solidFill>
                  <a:srgbClr val="2D2753"/>
                </a:solidFill>
                <a:latin typeface="Arial"/>
                <a:ea typeface="Arial"/>
                <a:cs typeface="Arial"/>
                <a:sym typeface="Arial"/>
              </a:rPr>
              <a:t>Extend and enable ideas:</a:t>
            </a:r>
            <a:endParaRPr/>
          </a:p>
        </p:txBody>
      </p:sp>
      <p:sp>
        <p:nvSpPr>
          <p:cNvPr id="269" name="Google Shape;269;g2087ca425ef_6_1140"/>
          <p:cNvSpPr/>
          <p:nvPr/>
        </p:nvSpPr>
        <p:spPr>
          <a:xfrm>
            <a:off x="2021188" y="2614525"/>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9</a:t>
            </a:r>
            <a:endParaRPr b="0" i="0" sz="3600" u="none" cap="none" strike="noStrike">
              <a:solidFill>
                <a:srgbClr val="107A98"/>
              </a:solidFill>
              <a:latin typeface="Arial"/>
              <a:ea typeface="Arial"/>
              <a:cs typeface="Arial"/>
              <a:sym typeface="Arial"/>
            </a:endParaRPr>
          </a:p>
        </p:txBody>
      </p:sp>
      <p:sp>
        <p:nvSpPr>
          <p:cNvPr id="270" name="Google Shape;270;g2087ca425ef_6_1140"/>
          <p:cNvSpPr/>
          <p:nvPr/>
        </p:nvSpPr>
        <p:spPr>
          <a:xfrm>
            <a:off x="1406476" y="2614525"/>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5</a:t>
            </a:r>
            <a:endParaRPr b="0" i="0" sz="3600" u="none" cap="none" strike="noStrike">
              <a:solidFill>
                <a:srgbClr val="107A98"/>
              </a:solidFill>
              <a:latin typeface="Arial"/>
              <a:ea typeface="Arial"/>
              <a:cs typeface="Arial"/>
              <a:sym typeface="Arial"/>
            </a:endParaRPr>
          </a:p>
        </p:txBody>
      </p:sp>
      <p:sp>
        <p:nvSpPr>
          <p:cNvPr id="271" name="Google Shape;271;g2087ca425ef_6_1140"/>
          <p:cNvSpPr/>
          <p:nvPr/>
        </p:nvSpPr>
        <p:spPr>
          <a:xfrm>
            <a:off x="3262119" y="2614525"/>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1</a:t>
            </a:r>
            <a:endParaRPr b="0" i="0" sz="3600" u="none" cap="none" strike="noStrike">
              <a:solidFill>
                <a:srgbClr val="107A98"/>
              </a:solidFill>
              <a:latin typeface="Arial"/>
              <a:ea typeface="Arial"/>
              <a:cs typeface="Arial"/>
              <a:sym typeface="Arial"/>
            </a:endParaRPr>
          </a:p>
        </p:txBody>
      </p:sp>
      <p:sp>
        <p:nvSpPr>
          <p:cNvPr id="272" name="Google Shape;272;g2087ca425ef_6_1140"/>
          <p:cNvSpPr/>
          <p:nvPr/>
        </p:nvSpPr>
        <p:spPr>
          <a:xfrm>
            <a:off x="3871371" y="2614525"/>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3</a:t>
            </a:r>
            <a:endParaRPr b="0" i="0" sz="3600" u="none" cap="none" strike="noStrike">
              <a:solidFill>
                <a:srgbClr val="107A98"/>
              </a:solidFill>
              <a:latin typeface="Arial"/>
              <a:ea typeface="Arial"/>
              <a:cs typeface="Arial"/>
              <a:sym typeface="Arial"/>
            </a:endParaRPr>
          </a:p>
        </p:txBody>
      </p:sp>
      <p:grpSp>
        <p:nvGrpSpPr>
          <p:cNvPr id="273" name="Google Shape;273;g2087ca425ef_6_1140"/>
          <p:cNvGrpSpPr/>
          <p:nvPr/>
        </p:nvGrpSpPr>
        <p:grpSpPr>
          <a:xfrm>
            <a:off x="1383561" y="1279058"/>
            <a:ext cx="2955316" cy="814504"/>
            <a:chOff x="1383561" y="1279058"/>
            <a:chExt cx="2955316" cy="814504"/>
          </a:xfrm>
        </p:grpSpPr>
        <p:sp>
          <p:nvSpPr>
            <p:cNvPr id="274" name="Google Shape;274;g2087ca425ef_6_1140"/>
            <p:cNvSpPr/>
            <p:nvPr/>
          </p:nvSpPr>
          <p:spPr>
            <a:xfrm>
              <a:off x="1383561" y="1279062"/>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2</a:t>
              </a:r>
              <a:endParaRPr b="0" i="0" sz="3600" u="none" cap="none" strike="noStrike">
                <a:solidFill>
                  <a:srgbClr val="107A98"/>
                </a:solidFill>
                <a:latin typeface="Arial"/>
                <a:ea typeface="Arial"/>
                <a:cs typeface="Arial"/>
                <a:sym typeface="Arial"/>
              </a:endParaRPr>
            </a:p>
          </p:txBody>
        </p:sp>
        <p:sp>
          <p:nvSpPr>
            <p:cNvPr id="275" name="Google Shape;275;g2087ca425ef_6_1140"/>
            <p:cNvSpPr/>
            <p:nvPr/>
          </p:nvSpPr>
          <p:spPr>
            <a:xfrm>
              <a:off x="2619000" y="1279060"/>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9</a:t>
              </a:r>
              <a:endParaRPr b="0" i="0" sz="3600" u="none" cap="none" strike="noStrike">
                <a:solidFill>
                  <a:srgbClr val="107A98"/>
                </a:solidFill>
                <a:latin typeface="Arial"/>
                <a:ea typeface="Arial"/>
                <a:cs typeface="Arial"/>
                <a:sym typeface="Arial"/>
              </a:endParaRPr>
            </a:p>
          </p:txBody>
        </p:sp>
        <p:sp>
          <p:nvSpPr>
            <p:cNvPr id="276" name="Google Shape;276;g2087ca425ef_6_1140"/>
            <p:cNvSpPr/>
            <p:nvPr/>
          </p:nvSpPr>
          <p:spPr>
            <a:xfrm>
              <a:off x="3234265" y="1279060"/>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3</a:t>
              </a:r>
              <a:endParaRPr b="0" i="0" sz="3600" u="none" cap="none" strike="noStrike">
                <a:solidFill>
                  <a:srgbClr val="107A98"/>
                </a:solidFill>
                <a:latin typeface="Arial"/>
                <a:ea typeface="Arial"/>
                <a:cs typeface="Arial"/>
                <a:sym typeface="Arial"/>
              </a:endParaRPr>
            </a:p>
          </p:txBody>
        </p:sp>
        <p:sp>
          <p:nvSpPr>
            <p:cNvPr id="277" name="Google Shape;277;g2087ca425ef_6_1140"/>
            <p:cNvSpPr/>
            <p:nvPr/>
          </p:nvSpPr>
          <p:spPr>
            <a:xfrm>
              <a:off x="3838177" y="1279060"/>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1</a:t>
              </a:r>
              <a:endParaRPr b="0" i="0" sz="3600" u="none" cap="none" strike="noStrike">
                <a:solidFill>
                  <a:srgbClr val="107A98"/>
                </a:solidFill>
                <a:latin typeface="Arial"/>
                <a:ea typeface="Arial"/>
                <a:cs typeface="Arial"/>
                <a:sym typeface="Arial"/>
              </a:endParaRPr>
            </a:p>
          </p:txBody>
        </p:sp>
        <p:sp>
          <p:nvSpPr>
            <p:cNvPr id="278" name="Google Shape;278;g2087ca425ef_6_1140"/>
            <p:cNvSpPr/>
            <p:nvPr/>
          </p:nvSpPr>
          <p:spPr>
            <a:xfrm>
              <a:off x="1996657" y="1279058"/>
              <a:ext cx="500700" cy="814500"/>
            </a:xfrm>
            <a:prstGeom prst="flowChartAlternateProcess">
              <a:avLst/>
            </a:prstGeom>
            <a:solidFill>
              <a:schemeClr val="lt1"/>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5</a:t>
              </a:r>
              <a:endParaRPr b="0" i="0" sz="3600" u="none" cap="none" strike="noStrike">
                <a:solidFill>
                  <a:srgbClr val="107A98"/>
                </a:solidFill>
                <a:latin typeface="Arial"/>
                <a:ea typeface="Arial"/>
                <a:cs typeface="Arial"/>
                <a:sym typeface="Arial"/>
              </a:endParaRPr>
            </a:p>
          </p:txBody>
        </p:sp>
      </p:grpSp>
      <p:sp>
        <p:nvSpPr>
          <p:cNvPr id="279" name="Google Shape;279;g2087ca425ef_6_1140"/>
          <p:cNvSpPr/>
          <p:nvPr/>
        </p:nvSpPr>
        <p:spPr>
          <a:xfrm>
            <a:off x="1383561" y="5196340"/>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1</a:t>
            </a:r>
            <a:endParaRPr b="0" i="0" sz="3600" u="none" cap="none" strike="noStrike">
              <a:solidFill>
                <a:srgbClr val="107A98"/>
              </a:solidFill>
              <a:latin typeface="Arial"/>
              <a:ea typeface="Arial"/>
              <a:cs typeface="Arial"/>
              <a:sym typeface="Arial"/>
            </a:endParaRPr>
          </a:p>
        </p:txBody>
      </p:sp>
      <p:sp>
        <p:nvSpPr>
          <p:cNvPr id="280" name="Google Shape;280;g2087ca425ef_6_1140"/>
          <p:cNvSpPr/>
          <p:nvPr/>
        </p:nvSpPr>
        <p:spPr>
          <a:xfrm>
            <a:off x="2619000" y="5196337"/>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3</a:t>
            </a:r>
            <a:endParaRPr b="0" i="0" sz="3600" u="none" cap="none" strike="noStrike">
              <a:solidFill>
                <a:srgbClr val="107A98"/>
              </a:solidFill>
              <a:latin typeface="Arial"/>
              <a:ea typeface="Arial"/>
              <a:cs typeface="Arial"/>
              <a:sym typeface="Arial"/>
            </a:endParaRPr>
          </a:p>
        </p:txBody>
      </p:sp>
      <p:sp>
        <p:nvSpPr>
          <p:cNvPr id="281" name="Google Shape;281;g2087ca425ef_6_1140"/>
          <p:cNvSpPr/>
          <p:nvPr/>
        </p:nvSpPr>
        <p:spPr>
          <a:xfrm>
            <a:off x="3234265" y="5196337"/>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3</a:t>
            </a:r>
            <a:endParaRPr b="0" i="0" sz="3600" u="none" cap="none" strike="noStrike">
              <a:solidFill>
                <a:srgbClr val="107A98"/>
              </a:solidFill>
              <a:latin typeface="Arial"/>
              <a:ea typeface="Arial"/>
              <a:cs typeface="Arial"/>
              <a:sym typeface="Arial"/>
            </a:endParaRPr>
          </a:p>
        </p:txBody>
      </p:sp>
      <p:sp>
        <p:nvSpPr>
          <p:cNvPr id="282" name="Google Shape;282;g2087ca425ef_6_1140"/>
          <p:cNvSpPr/>
          <p:nvPr/>
        </p:nvSpPr>
        <p:spPr>
          <a:xfrm>
            <a:off x="3906477" y="5196335"/>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8</a:t>
            </a:r>
            <a:endParaRPr b="0" i="0" sz="3600" u="none" cap="none" strike="noStrike">
              <a:solidFill>
                <a:srgbClr val="107A98"/>
              </a:solidFill>
              <a:latin typeface="Arial"/>
              <a:ea typeface="Arial"/>
              <a:cs typeface="Arial"/>
              <a:sym typeface="Arial"/>
            </a:endParaRPr>
          </a:p>
        </p:txBody>
      </p:sp>
      <p:sp>
        <p:nvSpPr>
          <p:cNvPr id="283" name="Google Shape;283;g2087ca425ef_6_1140"/>
          <p:cNvSpPr/>
          <p:nvPr/>
        </p:nvSpPr>
        <p:spPr>
          <a:xfrm>
            <a:off x="1996657" y="5196335"/>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4</a:t>
            </a:r>
            <a:endParaRPr b="0" i="0" sz="3600" u="none" cap="none" strike="noStrike">
              <a:solidFill>
                <a:srgbClr val="107A98"/>
              </a:solidFill>
              <a:latin typeface="Arial"/>
              <a:ea typeface="Arial"/>
              <a:cs typeface="Arial"/>
              <a:sym typeface="Arial"/>
            </a:endParaRPr>
          </a:p>
        </p:txBody>
      </p:sp>
      <p:sp>
        <p:nvSpPr>
          <p:cNvPr id="284" name="Google Shape;284;g2087ca425ef_6_1140"/>
          <p:cNvSpPr/>
          <p:nvPr/>
        </p:nvSpPr>
        <p:spPr>
          <a:xfrm>
            <a:off x="2043754" y="3600418"/>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1</a:t>
            </a:r>
            <a:endParaRPr b="0" i="0" sz="3600" u="none" cap="none" strike="noStrike">
              <a:solidFill>
                <a:srgbClr val="107A98"/>
              </a:solidFill>
              <a:latin typeface="Arial"/>
              <a:ea typeface="Arial"/>
              <a:cs typeface="Arial"/>
              <a:sym typeface="Arial"/>
            </a:endParaRPr>
          </a:p>
        </p:txBody>
      </p:sp>
      <p:sp>
        <p:nvSpPr>
          <p:cNvPr id="285" name="Google Shape;285;g2087ca425ef_6_1140"/>
          <p:cNvSpPr/>
          <p:nvPr/>
        </p:nvSpPr>
        <p:spPr>
          <a:xfrm>
            <a:off x="1428848" y="3600418"/>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3</a:t>
            </a:r>
            <a:endParaRPr b="0" i="0" sz="3600" u="none" cap="none" strike="noStrike">
              <a:solidFill>
                <a:srgbClr val="107A98"/>
              </a:solidFill>
              <a:latin typeface="Arial"/>
              <a:ea typeface="Arial"/>
              <a:cs typeface="Arial"/>
              <a:sym typeface="Arial"/>
            </a:endParaRPr>
          </a:p>
        </p:txBody>
      </p:sp>
      <p:sp>
        <p:nvSpPr>
          <p:cNvPr id="286" name="Google Shape;286;g2087ca425ef_6_1140"/>
          <p:cNvSpPr/>
          <p:nvPr/>
        </p:nvSpPr>
        <p:spPr>
          <a:xfrm>
            <a:off x="3263984" y="3640034"/>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8</a:t>
            </a:r>
            <a:endParaRPr b="0" i="0" sz="3600" u="none" cap="none" strike="noStrike">
              <a:solidFill>
                <a:srgbClr val="107A98"/>
              </a:solidFill>
              <a:latin typeface="Arial"/>
              <a:ea typeface="Arial"/>
              <a:cs typeface="Arial"/>
              <a:sym typeface="Arial"/>
            </a:endParaRPr>
          </a:p>
        </p:txBody>
      </p:sp>
      <p:sp>
        <p:nvSpPr>
          <p:cNvPr id="287" name="Google Shape;287;g2087ca425ef_6_1140"/>
          <p:cNvSpPr/>
          <p:nvPr/>
        </p:nvSpPr>
        <p:spPr>
          <a:xfrm>
            <a:off x="3884565" y="3640034"/>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4</a:t>
            </a:r>
            <a:endParaRPr b="0" i="0" sz="3600" u="none" cap="none" strike="noStrike">
              <a:solidFill>
                <a:srgbClr val="107A98"/>
              </a:solidFill>
              <a:latin typeface="Arial"/>
              <a:ea typeface="Arial"/>
              <a:cs typeface="Arial"/>
              <a:sym typeface="Arial"/>
            </a:endParaRPr>
          </a:p>
        </p:txBody>
      </p:sp>
      <p:sp>
        <p:nvSpPr>
          <p:cNvPr id="288" name="Google Shape;288;g2087ca425ef_6_1140"/>
          <p:cNvSpPr txBox="1"/>
          <p:nvPr/>
        </p:nvSpPr>
        <p:spPr>
          <a:xfrm>
            <a:off x="1504089" y="2268823"/>
            <a:ext cx="1157400" cy="31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40" u="none" cap="none" strike="noStrike">
                <a:solidFill>
                  <a:srgbClr val="000000"/>
                </a:solidFill>
                <a:latin typeface="Arial"/>
                <a:ea typeface="Arial"/>
                <a:cs typeface="Arial"/>
                <a:sym typeface="Arial"/>
              </a:rPr>
              <a:t>Player A</a:t>
            </a:r>
            <a:endParaRPr/>
          </a:p>
        </p:txBody>
      </p:sp>
      <p:sp>
        <p:nvSpPr>
          <p:cNvPr id="289" name="Google Shape;289;g2087ca425ef_6_1140"/>
          <p:cNvSpPr txBox="1"/>
          <p:nvPr/>
        </p:nvSpPr>
        <p:spPr>
          <a:xfrm>
            <a:off x="3305841" y="2301565"/>
            <a:ext cx="1157400" cy="31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40" u="none" cap="none" strike="noStrike">
                <a:solidFill>
                  <a:srgbClr val="000000"/>
                </a:solidFill>
                <a:latin typeface="Arial"/>
                <a:ea typeface="Arial"/>
                <a:cs typeface="Arial"/>
                <a:sym typeface="Arial"/>
              </a:rPr>
              <a:t>Player B</a:t>
            </a:r>
            <a:endParaRPr/>
          </a:p>
        </p:txBody>
      </p:sp>
      <p:sp>
        <p:nvSpPr>
          <p:cNvPr id="290" name="Google Shape;290;g2087ca425ef_6_1140"/>
          <p:cNvSpPr/>
          <p:nvPr/>
        </p:nvSpPr>
        <p:spPr>
          <a:xfrm>
            <a:off x="1411416" y="5196340"/>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1</a:t>
            </a:r>
            <a:endParaRPr b="0" i="0" sz="3600" u="none" cap="none" strike="noStrike">
              <a:solidFill>
                <a:srgbClr val="107A98"/>
              </a:solidFill>
              <a:latin typeface="Arial"/>
              <a:ea typeface="Arial"/>
              <a:cs typeface="Arial"/>
              <a:sym typeface="Arial"/>
            </a:endParaRPr>
          </a:p>
        </p:txBody>
      </p:sp>
      <p:sp>
        <p:nvSpPr>
          <p:cNvPr id="291" name="Google Shape;291;g2087ca425ef_6_1140"/>
          <p:cNvSpPr/>
          <p:nvPr/>
        </p:nvSpPr>
        <p:spPr>
          <a:xfrm>
            <a:off x="2646854" y="5196337"/>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3</a:t>
            </a:r>
            <a:endParaRPr b="0" i="0" sz="3600" u="none" cap="none" strike="noStrike">
              <a:solidFill>
                <a:srgbClr val="107A98"/>
              </a:solidFill>
              <a:latin typeface="Arial"/>
              <a:ea typeface="Arial"/>
              <a:cs typeface="Arial"/>
              <a:sym typeface="Arial"/>
            </a:endParaRPr>
          </a:p>
        </p:txBody>
      </p:sp>
      <p:sp>
        <p:nvSpPr>
          <p:cNvPr id="292" name="Google Shape;292;g2087ca425ef_6_1140"/>
          <p:cNvSpPr/>
          <p:nvPr/>
        </p:nvSpPr>
        <p:spPr>
          <a:xfrm>
            <a:off x="3262119" y="5196337"/>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3</a:t>
            </a:r>
            <a:endParaRPr b="0" i="0" sz="3600" u="none" cap="none" strike="noStrike">
              <a:solidFill>
                <a:srgbClr val="107A98"/>
              </a:solidFill>
              <a:latin typeface="Arial"/>
              <a:ea typeface="Arial"/>
              <a:cs typeface="Arial"/>
              <a:sym typeface="Arial"/>
            </a:endParaRPr>
          </a:p>
        </p:txBody>
      </p:sp>
      <p:sp>
        <p:nvSpPr>
          <p:cNvPr id="293" name="Google Shape;293;g2087ca425ef_6_1140"/>
          <p:cNvSpPr/>
          <p:nvPr/>
        </p:nvSpPr>
        <p:spPr>
          <a:xfrm>
            <a:off x="2024511" y="5196335"/>
            <a:ext cx="500700" cy="814500"/>
          </a:xfrm>
          <a:prstGeom prst="flowChartAlternateProcess">
            <a:avLst/>
          </a:prstGeom>
          <a:solidFill>
            <a:srgbClr val="5DE960"/>
          </a:solidFill>
          <a:ln cap="flat" cmpd="sng" w="19050">
            <a:solidFill>
              <a:srgbClr val="107A9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AU" sz="3600" u="none" cap="none" strike="noStrike">
                <a:solidFill>
                  <a:srgbClr val="107A98"/>
                </a:solidFill>
                <a:latin typeface="Arial"/>
                <a:ea typeface="Arial"/>
                <a:cs typeface="Arial"/>
                <a:sym typeface="Arial"/>
              </a:rPr>
              <a:t>4</a:t>
            </a:r>
            <a:endParaRPr b="0" i="0" sz="3600" u="none" cap="none" strike="noStrike">
              <a:solidFill>
                <a:srgbClr val="107A98"/>
              </a:solidFill>
              <a:latin typeface="Arial"/>
              <a:ea typeface="Arial"/>
              <a:cs typeface="Arial"/>
              <a:sym typeface="Arial"/>
            </a:endParaRPr>
          </a:p>
        </p:txBody>
      </p:sp>
      <p:pic>
        <p:nvPicPr>
          <p:cNvPr descr="See the source image" id="294" name="Google Shape;294;g2087ca425ef_6_1140"/>
          <p:cNvPicPr preferRelativeResize="0"/>
          <p:nvPr/>
        </p:nvPicPr>
        <p:blipFill rotWithShape="1">
          <a:blip r:embed="rId3">
            <a:alphaModFix/>
          </a:blip>
          <a:srcRect b="1293" l="0" r="48384" t="0"/>
          <a:stretch/>
        </p:blipFill>
        <p:spPr>
          <a:xfrm>
            <a:off x="11389840" y="1431544"/>
            <a:ext cx="532734" cy="509503"/>
          </a:xfrm>
          <a:prstGeom prst="rect">
            <a:avLst/>
          </a:prstGeom>
          <a:noFill/>
          <a:ln>
            <a:noFill/>
          </a:ln>
        </p:spPr>
      </p:pic>
      <p:sp>
        <p:nvSpPr>
          <p:cNvPr id="295" name="Google Shape;295;g2087ca425ef_6_1140"/>
          <p:cNvSpPr txBox="1"/>
          <p:nvPr/>
        </p:nvSpPr>
        <p:spPr>
          <a:xfrm>
            <a:off x="131635" y="6174169"/>
            <a:ext cx="6348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400" u="none" cap="none" strike="noStrike">
                <a:solidFill>
                  <a:srgbClr val="2D2753"/>
                </a:solidFill>
                <a:latin typeface="Arial"/>
                <a:ea typeface="Arial"/>
                <a:cs typeface="Arial"/>
                <a:sym typeface="Arial"/>
              </a:rPr>
              <a:t>Source: James Russo</a:t>
            </a:r>
            <a:endParaRPr/>
          </a:p>
        </p:txBody>
      </p:sp>
      <p:sp>
        <p:nvSpPr>
          <p:cNvPr id="296" name="Google Shape;296;g2087ca425ef_6_1140"/>
          <p:cNvSpPr txBox="1"/>
          <p:nvPr/>
        </p:nvSpPr>
        <p:spPr>
          <a:xfrm>
            <a:off x="370766" y="3228975"/>
            <a:ext cx="1137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800" u="none" cap="none" strike="noStrike">
                <a:solidFill>
                  <a:srgbClr val="FF0000"/>
                </a:solidFill>
                <a:latin typeface="Arial"/>
                <a:ea typeface="Arial"/>
                <a:cs typeface="Arial"/>
                <a:sym typeface="Arial"/>
              </a:rPr>
              <a:t>90 =</a:t>
            </a:r>
            <a:endParaRPr/>
          </a:p>
        </p:txBody>
      </p:sp>
      <p:sp>
        <p:nvSpPr>
          <p:cNvPr id="297" name="Google Shape;297;g2087ca425ef_6_1140"/>
          <p:cNvSpPr txBox="1"/>
          <p:nvPr/>
        </p:nvSpPr>
        <p:spPr>
          <a:xfrm>
            <a:off x="4632924" y="3167390"/>
            <a:ext cx="1137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800" u="none" cap="none" strike="noStrike">
                <a:solidFill>
                  <a:srgbClr val="FF0000"/>
                </a:solidFill>
                <a:latin typeface="Arial"/>
                <a:ea typeface="Arial"/>
                <a:cs typeface="Arial"/>
                <a:sym typeface="Arial"/>
              </a:rPr>
              <a:t>= 97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087ca425ef_6_1173"/>
          <p:cNvSpPr txBox="1"/>
          <p:nvPr/>
        </p:nvSpPr>
        <p:spPr>
          <a:xfrm>
            <a:off x="5575899" y="889843"/>
            <a:ext cx="64608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800" u="none" cap="none" strike="noStrike">
                <a:solidFill>
                  <a:srgbClr val="000000"/>
                </a:solidFill>
                <a:latin typeface="Arial"/>
                <a:ea typeface="Arial"/>
                <a:cs typeface="Arial"/>
                <a:sym typeface="Arial"/>
              </a:rPr>
              <a:t>Greedy Pig</a:t>
            </a:r>
            <a:r>
              <a:rPr b="1" i="0" lang="en-AU" sz="2000" u="none" cap="none" strike="noStrike">
                <a:solidFill>
                  <a:srgbClr val="000000"/>
                </a:solidFill>
                <a:latin typeface="Arial"/>
                <a:ea typeface="Arial"/>
                <a:cs typeface="Arial"/>
                <a:sym typeface="Arial"/>
              </a:rPr>
              <a:t>                                               </a:t>
            </a:r>
            <a:r>
              <a:rPr b="0" i="0" lang="en-AU" sz="2000" u="none" cap="none" strike="noStrike">
                <a:solidFill>
                  <a:srgbClr val="000000"/>
                </a:solidFill>
                <a:latin typeface="Arial"/>
                <a:ea typeface="Arial"/>
                <a:cs typeface="Arial"/>
                <a:sym typeface="Arial"/>
              </a:rPr>
              <a:t>Year 0-6</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Materials:</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paper, dice</a:t>
            </a:r>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Maths Concepts: </a:t>
            </a:r>
            <a:r>
              <a:rPr b="0" i="0" lang="en-AU" sz="1800" u="none" cap="none" strike="noStrike">
                <a:solidFill>
                  <a:schemeClr val="dk1"/>
                </a:solidFill>
                <a:latin typeface="Arial"/>
                <a:ea typeface="Arial"/>
                <a:cs typeface="Arial"/>
                <a:sym typeface="Arial"/>
              </a:rPr>
              <a:t>addition, probability</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AU" sz="1800" u="sng" cap="none" strike="noStrike">
                <a:solidFill>
                  <a:schemeClr val="dk1"/>
                </a:solidFill>
                <a:latin typeface="Arial"/>
                <a:ea typeface="Arial"/>
                <a:cs typeface="Arial"/>
                <a:sym typeface="Arial"/>
              </a:rPr>
              <a:t>Aim:</a:t>
            </a:r>
            <a:r>
              <a:rPr b="1" i="0" lang="en-AU" sz="1800" u="none" cap="none" strike="noStrike">
                <a:solidFill>
                  <a:schemeClr val="dk1"/>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get the highest final score after a number of rounds.</a:t>
            </a:r>
            <a:endParaRPr b="0" i="0" sz="1800" u="sng"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Everyone in the class stands up.</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The teacher (or delegate) rolls the dice and everyone records the score on the dice. </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You choose to bank the score and sit down or continue for another roll of the dice.</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If a </a:t>
            </a:r>
            <a:r>
              <a:rPr b="1" i="0" lang="en-AU" sz="1800" u="none" cap="none" strike="noStrike">
                <a:solidFill>
                  <a:srgbClr val="000000"/>
                </a:solidFill>
                <a:latin typeface="Arial"/>
                <a:ea typeface="Arial"/>
                <a:cs typeface="Arial"/>
                <a:sym typeface="Arial"/>
              </a:rPr>
              <a:t>one</a:t>
            </a:r>
            <a:r>
              <a:rPr b="0" i="0" lang="en-AU" sz="1800" u="none" cap="none" strike="noStrike">
                <a:solidFill>
                  <a:srgbClr val="000000"/>
                </a:solidFill>
                <a:latin typeface="Arial"/>
                <a:ea typeface="Arial"/>
                <a:cs typeface="Arial"/>
                <a:sym typeface="Arial"/>
              </a:rPr>
              <a:t> comes up on the dice and you are still standing, your total is zero and this round is over.</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AU" sz="1800" u="none" cap="none" strike="noStrike">
                <a:solidFill>
                  <a:srgbClr val="000000"/>
                </a:solidFill>
                <a:latin typeface="Arial"/>
                <a:ea typeface="Arial"/>
                <a:cs typeface="Arial"/>
                <a:sym typeface="Arial"/>
              </a:rPr>
              <a:t>A final score is the sum of the five scores from each of the rounds.</a:t>
            </a:r>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AU" sz="1800" u="sng" cap="none" strike="noStrike">
                <a:solidFill>
                  <a:schemeClr val="dk1"/>
                </a:solidFill>
                <a:latin typeface="Arial"/>
                <a:ea typeface="Arial"/>
                <a:cs typeface="Arial"/>
                <a:sym typeface="Arial"/>
              </a:rPr>
              <a:t>Extend and enable ideas?</a:t>
            </a:r>
            <a:endParaRPr b="0" i="0" sz="1400" u="none" cap="none" strike="noStrike">
              <a:solidFill>
                <a:srgbClr val="000000"/>
              </a:solidFill>
              <a:latin typeface="Arial"/>
              <a:ea typeface="Arial"/>
              <a:cs typeface="Arial"/>
              <a:sym typeface="Arial"/>
            </a:endParaRPr>
          </a:p>
        </p:txBody>
      </p:sp>
      <p:graphicFrame>
        <p:nvGraphicFramePr>
          <p:cNvPr id="304" name="Google Shape;304;g2087ca425ef_6_1173"/>
          <p:cNvGraphicFramePr/>
          <p:nvPr/>
        </p:nvGraphicFramePr>
        <p:xfrm>
          <a:off x="155445" y="2778827"/>
          <a:ext cx="3000000" cy="3000000"/>
        </p:xfrm>
        <a:graphic>
          <a:graphicData uri="http://schemas.openxmlformats.org/drawingml/2006/table">
            <a:tbl>
              <a:tblPr bandRow="1" firstRow="1">
                <a:noFill/>
                <a:tableStyleId>{1C9753DD-FD1A-4DD6-A624-D2B76EB5C03C}</a:tableStyleId>
              </a:tblPr>
              <a:tblGrid>
                <a:gridCol w="855975"/>
                <a:gridCol w="3373475"/>
                <a:gridCol w="1089650"/>
              </a:tblGrid>
              <a:tr h="469175">
                <a:tc gridSpan="3">
                  <a:txBody>
                    <a:bodyPr/>
                    <a:lstStyle/>
                    <a:p>
                      <a:pPr indent="0" lvl="0" marL="0" marR="0" rtl="0" algn="ctr">
                        <a:spcBef>
                          <a:spcPts val="0"/>
                        </a:spcBef>
                        <a:spcAft>
                          <a:spcPts val="0"/>
                        </a:spcAft>
                        <a:buNone/>
                      </a:pPr>
                      <a:r>
                        <a:rPr b="1" lang="en-AU" sz="2400">
                          <a:latin typeface="Arial"/>
                          <a:ea typeface="Arial"/>
                          <a:cs typeface="Arial"/>
                          <a:sym typeface="Arial"/>
                        </a:rPr>
                        <a:t>Greedy Pig</a:t>
                      </a:r>
                      <a:endParaRPr b="1" sz="24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hMerge="1"/>
                <a:tc hMerge="1"/>
              </a:tr>
              <a:tr h="370475">
                <a:tc>
                  <a:txBody>
                    <a:bodyPr/>
                    <a:lstStyle/>
                    <a:p>
                      <a:pPr indent="0" lvl="0" marL="0" marR="0" rtl="0" algn="l">
                        <a:spcBef>
                          <a:spcPts val="0"/>
                        </a:spcBef>
                        <a:spcAft>
                          <a:spcPts val="0"/>
                        </a:spcAft>
                        <a:buNone/>
                      </a:pPr>
                      <a:r>
                        <a:rPr lang="en-AU" sz="1600">
                          <a:latin typeface="Arial"/>
                          <a:ea typeface="Arial"/>
                          <a:cs typeface="Arial"/>
                          <a:sym typeface="Arial"/>
                        </a:rPr>
                        <a:t>Round</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rPr lang="en-AU" sz="1600">
                          <a:latin typeface="Arial"/>
                          <a:ea typeface="Arial"/>
                          <a:cs typeface="Arial"/>
                          <a:sym typeface="Arial"/>
                        </a:rPr>
                        <a:t>Score</a:t>
                      </a:r>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rPr lang="en-AU" sz="1600">
                          <a:latin typeface="Arial"/>
                          <a:ea typeface="Arial"/>
                          <a:cs typeface="Arial"/>
                          <a:sym typeface="Arial"/>
                        </a:rPr>
                        <a:t>Total</a:t>
                      </a:r>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r>
              <a:tr h="370475">
                <a:tc>
                  <a:txBody>
                    <a:bodyPr/>
                    <a:lstStyle/>
                    <a:p>
                      <a:pPr indent="0" lvl="0" marL="0" marR="0" rtl="0" algn="l">
                        <a:spcBef>
                          <a:spcPts val="0"/>
                        </a:spcBef>
                        <a:spcAft>
                          <a:spcPts val="0"/>
                        </a:spcAft>
                        <a:buNone/>
                      </a:pPr>
                      <a:r>
                        <a:rPr lang="en-AU" sz="1600">
                          <a:latin typeface="Arial"/>
                          <a:ea typeface="Arial"/>
                          <a:cs typeface="Arial"/>
                          <a:sym typeface="Arial"/>
                        </a:rPr>
                        <a:t>1</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r>
              <a:tr h="370475">
                <a:tc>
                  <a:txBody>
                    <a:bodyPr/>
                    <a:lstStyle/>
                    <a:p>
                      <a:pPr indent="0" lvl="0" marL="0" marR="0" rtl="0" algn="l">
                        <a:spcBef>
                          <a:spcPts val="0"/>
                        </a:spcBef>
                        <a:spcAft>
                          <a:spcPts val="0"/>
                        </a:spcAft>
                        <a:buNone/>
                      </a:pPr>
                      <a:r>
                        <a:rPr lang="en-AU" sz="1600">
                          <a:latin typeface="Arial"/>
                          <a:ea typeface="Arial"/>
                          <a:cs typeface="Arial"/>
                          <a:sym typeface="Arial"/>
                        </a:rPr>
                        <a:t>2</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r>
              <a:tr h="370475">
                <a:tc>
                  <a:txBody>
                    <a:bodyPr/>
                    <a:lstStyle/>
                    <a:p>
                      <a:pPr indent="0" lvl="0" marL="0" marR="0" rtl="0" algn="l">
                        <a:spcBef>
                          <a:spcPts val="0"/>
                        </a:spcBef>
                        <a:spcAft>
                          <a:spcPts val="0"/>
                        </a:spcAft>
                        <a:buNone/>
                      </a:pPr>
                      <a:r>
                        <a:rPr lang="en-AU" sz="1600">
                          <a:latin typeface="Arial"/>
                          <a:ea typeface="Arial"/>
                          <a:cs typeface="Arial"/>
                          <a:sym typeface="Arial"/>
                        </a:rPr>
                        <a:t>3</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r>
              <a:tr h="370475">
                <a:tc>
                  <a:txBody>
                    <a:bodyPr/>
                    <a:lstStyle/>
                    <a:p>
                      <a:pPr indent="0" lvl="0" marL="0" marR="0" rtl="0" algn="l">
                        <a:spcBef>
                          <a:spcPts val="0"/>
                        </a:spcBef>
                        <a:spcAft>
                          <a:spcPts val="0"/>
                        </a:spcAft>
                        <a:buNone/>
                      </a:pPr>
                      <a:r>
                        <a:rPr lang="en-AU" sz="1600">
                          <a:latin typeface="Arial"/>
                          <a:ea typeface="Arial"/>
                          <a:cs typeface="Arial"/>
                          <a:sym typeface="Arial"/>
                        </a:rPr>
                        <a:t>4</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r>
              <a:tr h="370475">
                <a:tc>
                  <a:txBody>
                    <a:bodyPr/>
                    <a:lstStyle/>
                    <a:p>
                      <a:pPr indent="0" lvl="0" marL="0" marR="0" rtl="0" algn="l">
                        <a:spcBef>
                          <a:spcPts val="0"/>
                        </a:spcBef>
                        <a:spcAft>
                          <a:spcPts val="0"/>
                        </a:spcAft>
                        <a:buNone/>
                      </a:pPr>
                      <a:r>
                        <a:rPr lang="en-AU" sz="1600">
                          <a:latin typeface="Arial"/>
                          <a:ea typeface="Arial"/>
                          <a:cs typeface="Arial"/>
                          <a:sym typeface="Arial"/>
                        </a:rPr>
                        <a:t>5</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r>
              <a:tr h="370475">
                <a:tc gridSpan="2">
                  <a:txBody>
                    <a:bodyPr/>
                    <a:lstStyle/>
                    <a:p>
                      <a:pPr indent="0" lvl="0" marL="0" marR="0" rtl="0" algn="r">
                        <a:spcBef>
                          <a:spcPts val="0"/>
                        </a:spcBef>
                        <a:spcAft>
                          <a:spcPts val="0"/>
                        </a:spcAft>
                        <a:buNone/>
                      </a:pPr>
                      <a:r>
                        <a:rPr b="1" lang="en-AU" sz="1600">
                          <a:latin typeface="Arial"/>
                          <a:ea typeface="Arial"/>
                          <a:cs typeface="Arial"/>
                          <a:sym typeface="Arial"/>
                        </a:rPr>
                        <a:t>Final score</a:t>
                      </a:r>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600">
                        <a:latin typeface="Arial"/>
                        <a:ea typeface="Arial"/>
                        <a:cs typeface="Arial"/>
                        <a:sym typeface="Arial"/>
                      </a:endParaRPr>
                    </a:p>
                  </a:txBody>
                  <a:tcPr marT="45725" marB="45725" marR="91450" marL="91450">
                    <a:lnL cap="flat" cmpd="sng" w="12700">
                      <a:solidFill>
                        <a:srgbClr val="0070C0"/>
                      </a:solidFill>
                      <a:prstDash val="solid"/>
                      <a:round/>
                      <a:headEnd len="sm" w="sm" type="none"/>
                      <a:tailEnd len="sm" w="sm" type="none"/>
                    </a:lnL>
                    <a:lnR cap="flat" cmpd="sng" w="12700">
                      <a:solidFill>
                        <a:srgbClr val="0070C0"/>
                      </a:solidFill>
                      <a:prstDash val="solid"/>
                      <a:round/>
                      <a:headEnd len="sm" w="sm" type="none"/>
                      <a:tailEnd len="sm" w="sm" type="none"/>
                    </a:lnR>
                    <a:lnT cap="flat" cmpd="sng" w="12700">
                      <a:solidFill>
                        <a:srgbClr val="0070C0"/>
                      </a:solidFill>
                      <a:prstDash val="solid"/>
                      <a:round/>
                      <a:headEnd len="sm" w="sm" type="none"/>
                      <a:tailEnd len="sm" w="sm" type="none"/>
                    </a:lnT>
                    <a:lnB cap="flat" cmpd="sng" w="12700">
                      <a:solidFill>
                        <a:srgbClr val="0070C0"/>
                      </a:solidFill>
                      <a:prstDash val="solid"/>
                      <a:round/>
                      <a:headEnd len="sm" w="sm" type="none"/>
                      <a:tailEnd len="sm" w="sm" type="none"/>
                    </a:lnB>
                  </a:tcPr>
                </a:tc>
              </a:tr>
            </a:tbl>
          </a:graphicData>
        </a:graphic>
      </p:graphicFrame>
      <p:pic>
        <p:nvPicPr>
          <p:cNvPr descr="Happy piglet vector image | Public domain vectors" id="305" name="Google Shape;305;g2087ca425ef_6_1173"/>
          <p:cNvPicPr preferRelativeResize="0"/>
          <p:nvPr/>
        </p:nvPicPr>
        <p:blipFill rotWithShape="1">
          <a:blip r:embed="rId3">
            <a:alphaModFix/>
          </a:blip>
          <a:srcRect b="0" l="0" r="0" t="0"/>
          <a:stretch/>
        </p:blipFill>
        <p:spPr>
          <a:xfrm>
            <a:off x="1565192" y="832075"/>
            <a:ext cx="2080904" cy="1734087"/>
          </a:xfrm>
          <a:prstGeom prst="rect">
            <a:avLst/>
          </a:prstGeom>
          <a:noFill/>
          <a:ln>
            <a:noFill/>
          </a:ln>
        </p:spPr>
      </p:pic>
      <p:sp>
        <p:nvSpPr>
          <p:cNvPr id="306" name="Google Shape;306;g2087ca425ef_6_1173"/>
          <p:cNvSpPr txBox="1"/>
          <p:nvPr/>
        </p:nvSpPr>
        <p:spPr>
          <a:xfrm>
            <a:off x="57459" y="6155162"/>
            <a:ext cx="613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1400" u="sng" cap="none" strike="noStrike">
                <a:solidFill>
                  <a:srgbClr val="000000"/>
                </a:solidFill>
                <a:latin typeface="Arial"/>
                <a:ea typeface="Arial"/>
                <a:cs typeface="Arial"/>
                <a:sym typeface="Arial"/>
                <a:hlinkClick r:id="rId4">
                  <a:extLst>
                    <a:ext uri="{A12FA001-AC4F-418D-AE19-62706E023703}">
                      <ahyp:hlinkClr val="tx"/>
                    </a:ext>
                  </a:extLst>
                </a:hlinkClick>
              </a:rPr>
              <a:t>Source:  nzmaths</a:t>
            </a:r>
            <a:endParaRPr b="1" i="1" sz="1400" u="none" cap="none" strike="noStrike">
              <a:solidFill>
                <a:srgbClr val="000000"/>
              </a:solidFill>
              <a:latin typeface="Arial"/>
              <a:ea typeface="Arial"/>
              <a:cs typeface="Arial"/>
              <a:sym typeface="Arial"/>
            </a:endParaRPr>
          </a:p>
        </p:txBody>
      </p:sp>
      <p:pic>
        <p:nvPicPr>
          <p:cNvPr id="307" name="Google Shape;307;g2087ca425ef_6_1173"/>
          <p:cNvPicPr preferRelativeResize="0"/>
          <p:nvPr/>
        </p:nvPicPr>
        <p:blipFill rotWithShape="1">
          <a:blip r:embed="rId5">
            <a:alphaModFix/>
          </a:blip>
          <a:srcRect b="0" l="0" r="0" t="0"/>
          <a:stretch/>
        </p:blipFill>
        <p:spPr>
          <a:xfrm>
            <a:off x="8502733" y="1227597"/>
            <a:ext cx="557189" cy="5778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TLF Master Theme">
  <a:themeElements>
    <a:clrScheme name="TLF">
      <a:dk1>
        <a:srgbClr val="000000"/>
      </a:dk1>
      <a:lt1>
        <a:srgbClr val="FFFFFF"/>
      </a:lt1>
      <a:dk2>
        <a:srgbClr val="107A98"/>
      </a:dk2>
      <a:lt2>
        <a:srgbClr val="E7E6E6"/>
      </a:lt2>
      <a:accent1>
        <a:srgbClr val="582E8F"/>
      </a:accent1>
      <a:accent2>
        <a:srgbClr val="107A98"/>
      </a:accent2>
      <a:accent3>
        <a:srgbClr val="93CA61"/>
      </a:accent3>
      <a:accent4>
        <a:srgbClr val="FAA53D"/>
      </a:accent4>
      <a:accent5>
        <a:srgbClr val="EE2466"/>
      </a:accent5>
      <a:accent6>
        <a:srgbClr val="2D275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LF Master Theme">
  <a:themeElements>
    <a:clrScheme name="TLF">
      <a:dk1>
        <a:srgbClr val="000000"/>
      </a:dk1>
      <a:lt1>
        <a:srgbClr val="FFFFFF"/>
      </a:lt1>
      <a:dk2>
        <a:srgbClr val="107A98"/>
      </a:dk2>
      <a:lt2>
        <a:srgbClr val="E7E6E6"/>
      </a:lt2>
      <a:accent1>
        <a:srgbClr val="582E8F"/>
      </a:accent1>
      <a:accent2>
        <a:srgbClr val="107A98"/>
      </a:accent2>
      <a:accent3>
        <a:srgbClr val="93CA61"/>
      </a:accent3>
      <a:accent4>
        <a:srgbClr val="FAA53D"/>
      </a:accent4>
      <a:accent5>
        <a:srgbClr val="EE2466"/>
      </a:accent5>
      <a:accent6>
        <a:srgbClr val="2D275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2018-06-10T19:47:03Z</dcterms:created>
  <dc:creator>PROFFITT-WHITE, Rob</dc:creator>
</cp:coreProperties>
</file>