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715000" cx="9144000"/>
  <p:notesSz cx="6858000" cy="9144000"/>
  <p:embeddedFontLst>
    <p:embeddedFont>
      <p:font typeface="Architects Daughter"/>
      <p:regular r:id="rId18"/>
    </p:embeddedFont>
    <p:embeddedFont>
      <p:font typeface="Proxima Nova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S7rqayc8y6ydFqQTz9L7eB2nr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D6E2C7-5328-4EDE-B4F7-55A36E48315C}">
  <a:tblStyle styleId="{A5D6E2C7-5328-4EDE-B4F7-55A36E48315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regular.fntdata"/><Relationship Id="rId18" Type="http://schemas.openxmlformats.org/officeDocument/2006/relationships/font" Target="fonts/ArchitectsDaugh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ff4ffba3e_0_6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bff4ffba3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b2da4e8eb_0_6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3b2da4e8e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23b2da4e8eb_0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ff4ffba3e_0_17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bff4ffba3e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ff4ffba3e_0_8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bff4ffba3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ff4ffba3e_0_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bff4ffba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bff4ffba3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cf54cb290_0_6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cf54cb29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bcf54cb29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6de09485a_0_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6de0948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b6de09485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5b47db3b5_0_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5b47db3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b5b47db3b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5b47db3b5_0_6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5b47db3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b5b47db3b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6de09485a_1_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6de0948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b6de09485a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c81bccc4f_0_3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c81bccc4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bc81bccc4f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4faa8363c8_0_37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24faa8363c8_0_37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24faa8363c8_0_37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faa8363c8_0_404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g24faa8363c8_0_40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faa8363c8_0_407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g24faa8363c8_0_407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g24faa8363c8_0_40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aa8363c8_0_4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faa8363c8_0_41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Slide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4faa8363c8_0_413"/>
          <p:cNvSpPr txBox="1"/>
          <p:nvPr>
            <p:ph type="title"/>
          </p:nvPr>
        </p:nvSpPr>
        <p:spPr>
          <a:xfrm>
            <a:off x="323528" y="337220"/>
            <a:ext cx="849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20"/>
              </a:buClr>
              <a:buSzPts val="2800"/>
              <a:buFont typeface="Proxima Nova"/>
              <a:buNone/>
              <a:defRPr b="0" i="0" sz="2800">
                <a:solidFill>
                  <a:srgbClr val="F0782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24faa8363c8_0_413"/>
          <p:cNvSpPr txBox="1"/>
          <p:nvPr>
            <p:ph idx="1" type="body"/>
          </p:nvPr>
        </p:nvSpPr>
        <p:spPr>
          <a:xfrm>
            <a:off x="323528" y="1201316"/>
            <a:ext cx="84969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" name="Google Shape;20;g24faa8363c8_0_413"/>
          <p:cNvCxnSpPr/>
          <p:nvPr/>
        </p:nvCxnSpPr>
        <p:spPr>
          <a:xfrm>
            <a:off x="323528" y="337220"/>
            <a:ext cx="849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g24faa8363c8_0_413"/>
          <p:cNvSpPr txBox="1"/>
          <p:nvPr/>
        </p:nvSpPr>
        <p:spPr>
          <a:xfrm>
            <a:off x="323528" y="5296218"/>
            <a:ext cx="1729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baseline="30000" i="0" lang="en-US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© Relationships First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lower&#10;&#10;Description automatically generated" id="22" name="Google Shape;22;g24faa8363c8_0_4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1248" y="4469961"/>
            <a:ext cx="3165425" cy="158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4faa8363c8_0_376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g24faa8363c8_0_37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faa8363c8_0_379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24faa8363c8_0_379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g24faa8363c8_0_37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faa8363c8_0_38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g24faa8363c8_0_383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4faa8363c8_0_383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24faa8363c8_0_38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faa8363c8_0_38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g24faa8363c8_0_38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4faa8363c8_0_391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g24faa8363c8_0_391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g24faa8363c8_0_39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faa8363c8_0_395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g24faa8363c8_0_39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faa8363c8_0_398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4faa8363c8_0_398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g24faa8363c8_0_398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g24faa8363c8_0_398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g24faa8363c8_0_39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faa8363c8_0_36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faa8363c8_0_368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4faa8363c8_0_36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jpg"/><Relationship Id="rId22" Type="http://schemas.openxmlformats.org/officeDocument/2006/relationships/image" Target="../media/image15.png"/><Relationship Id="rId21" Type="http://schemas.openxmlformats.org/officeDocument/2006/relationships/image" Target="../media/image11.png"/><Relationship Id="rId24" Type="http://schemas.openxmlformats.org/officeDocument/2006/relationships/image" Target="../media/image21.png"/><Relationship Id="rId23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25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28.png"/><Relationship Id="rId11" Type="http://schemas.openxmlformats.org/officeDocument/2006/relationships/image" Target="../media/image8.png"/><Relationship Id="rId10" Type="http://schemas.openxmlformats.org/officeDocument/2006/relationships/image" Target="../media/image20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5" Type="http://schemas.openxmlformats.org/officeDocument/2006/relationships/image" Target="../media/image3.jpg"/><Relationship Id="rId14" Type="http://schemas.openxmlformats.org/officeDocument/2006/relationships/image" Target="../media/image12.gif"/><Relationship Id="rId17" Type="http://schemas.openxmlformats.org/officeDocument/2006/relationships/image" Target="../media/image10.png"/><Relationship Id="rId16" Type="http://schemas.openxmlformats.org/officeDocument/2006/relationships/image" Target="../media/image16.png"/><Relationship Id="rId19" Type="http://schemas.openxmlformats.org/officeDocument/2006/relationships/image" Target="../media/image5.png"/><Relationship Id="rId18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hyperlink" Target="https://www.kahuiakokimotueka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r13QlLcMhupqpAO-i4x_kz9bHHvg5Zhwc65scjbabJU/edit?usp=sharing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ewzealandcurriculum.tahurangi.education.govt.nz/one-hour-a-day-reading-writing-and-maths-for-years-0-8/5637194830.p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awvP5vjJ-dumVUxjXwkEFLQkTPLfrK7H/view?usp=sharing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hyperlink" Target="https://drive.google.com/file/d/1NU2M-xAc8qQR_isMQ9WD5aD-VtMosKgP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vidence.ero.govt.nz/documents/making-it-count-teaching-maths-in-years-1-to-3" TargetMode="External"/><Relationship Id="rId4" Type="http://schemas.openxmlformats.org/officeDocument/2006/relationships/hyperlink" Target="https://evidence.ero.govt.nz/media/hluht5p1/making-it-count-teaching-maths-in-years-1-3-good-practice-guide.pdf" TargetMode="External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ff4ffba3e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ff4ffba3e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1009" y="690275"/>
            <a:ext cx="755897" cy="7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bff4ffba3e_0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8813" y="761898"/>
            <a:ext cx="755900" cy="5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bff4ffba3e_0_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1313" y="1910216"/>
            <a:ext cx="809675" cy="8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bff4ffba3e_0_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0975" y="1467381"/>
            <a:ext cx="755900" cy="81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bff4ffba3e_0_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02097" y="93921"/>
            <a:ext cx="1269911" cy="56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bff4ffba3e_0_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1576" y="99151"/>
            <a:ext cx="1044150" cy="58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bff4ffba3e_0_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39151" y="1828174"/>
            <a:ext cx="1333250" cy="50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bff4ffba3e_0_6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82636" y="1613468"/>
            <a:ext cx="540775" cy="11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bff4ffba3e_0_6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59909" y="679985"/>
            <a:ext cx="593050" cy="61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bff4ffba3e_0_6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66809" y="99152"/>
            <a:ext cx="880073" cy="7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bff4ffba3e_0_6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94176" y="848730"/>
            <a:ext cx="726400" cy="61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bff4ffba3e_0_62"/>
          <p:cNvPicPr preferRelativeResize="0"/>
          <p:nvPr/>
        </p:nvPicPr>
        <p:blipFill rotWithShape="1">
          <a:blip r:embed="rId15">
            <a:alphaModFix/>
          </a:blip>
          <a:srcRect b="33670" l="0" r="0" t="30021"/>
          <a:stretch/>
        </p:blipFill>
        <p:spPr>
          <a:xfrm>
            <a:off x="6062726" y="1509641"/>
            <a:ext cx="957850" cy="3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bff4ffba3e_0_6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82288" y="1450616"/>
            <a:ext cx="1476651" cy="32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bff4ffba3e_0_6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36614" y="813963"/>
            <a:ext cx="540775" cy="55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bff4ffba3e_0_6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86076" y="2247340"/>
            <a:ext cx="1333250" cy="46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bff4ffba3e_0_6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19051" y="767472"/>
            <a:ext cx="1649450" cy="46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bff4ffba3e_0_6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313151" y="855389"/>
            <a:ext cx="642450" cy="717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gbff4ffba3e_0_62"/>
          <p:cNvGrpSpPr/>
          <p:nvPr/>
        </p:nvGrpSpPr>
        <p:grpSpPr>
          <a:xfrm>
            <a:off x="2118375" y="193074"/>
            <a:ext cx="1044150" cy="392974"/>
            <a:chOff x="2109175" y="992010"/>
            <a:chExt cx="1044150" cy="381343"/>
          </a:xfrm>
        </p:grpSpPr>
        <p:pic>
          <p:nvPicPr>
            <p:cNvPr id="85" name="Google Shape;85;gbff4ffba3e_0_6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2109175" y="992010"/>
              <a:ext cx="1044150" cy="3813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" name="Google Shape;86;gbff4ffba3e_0_62"/>
            <p:cNvCxnSpPr/>
            <p:nvPr/>
          </p:nvCxnSpPr>
          <p:spPr>
            <a:xfrm>
              <a:off x="2312200" y="1235775"/>
              <a:ext cx="76200" cy="2400"/>
            </a:xfrm>
            <a:prstGeom prst="straightConnector1">
              <a:avLst/>
            </a:prstGeom>
            <a:noFill/>
            <a:ln cap="flat" cmpd="sng" w="9525">
              <a:solidFill>
                <a:srgbClr val="6E6E6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87" name="Google Shape;87;gbff4ffba3e_0_6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038039" y="1910216"/>
            <a:ext cx="743276" cy="85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bff4ffba3e_0_6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017815" y="1747984"/>
            <a:ext cx="1044150" cy="66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bff4ffba3e_0_6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057951" y="256335"/>
            <a:ext cx="2018089" cy="39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bff4ffba3e_0_6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656392" y="1383371"/>
            <a:ext cx="1325501" cy="71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b2da4e8eb_0_60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Planning</a:t>
            </a:r>
            <a:endParaRPr/>
          </a:p>
        </p:txBody>
      </p:sp>
      <p:sp>
        <p:nvSpPr>
          <p:cNvPr id="162" name="Google Shape;162;g23b2da4e8eb_0_60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would you like future Maths Focus Group meetings to cover?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Bring to share- Maths Curriculum Overview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3" name="Google Shape;163;g23b2da4e8eb_0_6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ff4ffba3e_0_179"/>
          <p:cNvSpPr txBox="1"/>
          <p:nvPr>
            <p:ph type="title"/>
          </p:nvPr>
        </p:nvSpPr>
        <p:spPr>
          <a:xfrm>
            <a:off x="323528" y="374689"/>
            <a:ext cx="8496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Closing Karakia - Whakamutunga</a:t>
            </a:r>
            <a:endParaRPr/>
          </a:p>
        </p:txBody>
      </p:sp>
      <p:sp>
        <p:nvSpPr>
          <p:cNvPr id="169" name="Google Shape;169;gbff4ffba3e_0_179"/>
          <p:cNvSpPr/>
          <p:nvPr/>
        </p:nvSpPr>
        <p:spPr>
          <a:xfrm>
            <a:off x="304650" y="5081350"/>
            <a:ext cx="8627400" cy="4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0" name="Google Shape;170;gbff4ffba3e_0_179"/>
          <p:cNvGraphicFramePr/>
          <p:nvPr/>
        </p:nvGraphicFramePr>
        <p:xfrm>
          <a:off x="401300" y="10427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{A5D6E2C7-5328-4EDE-B4F7-55A36E48315C}</a:tableStyleId>
              </a:tblPr>
              <a:tblGrid>
                <a:gridCol w="4247125"/>
                <a:gridCol w="4091900"/>
              </a:tblGrid>
              <a:tr h="701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Karakia whakamutunga: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  <a:tc hMerge="1"/>
              </a:tr>
              <a:tr h="70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Kia tau iho te </a:t>
                      </a:r>
                      <a:r>
                        <a:rPr b="1" lang="en-US" sz="3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ā</a:t>
                      </a: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io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May peace be dispersed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Ki runga i a m</a:t>
                      </a:r>
                      <a:r>
                        <a:rPr b="1" lang="en-US" sz="3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ā</a:t>
                      </a: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tou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Upon us all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Kua mutu ng</a:t>
                      </a:r>
                      <a:r>
                        <a:rPr b="1" lang="en-US" sz="3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ā</a:t>
                      </a: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 mahi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Our work is done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Kua tutuki, kua ea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Our goals are accomplished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Haumi e, hui e, t</a:t>
                      </a:r>
                      <a:r>
                        <a:rPr b="1" lang="en-US" sz="3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ā</a:t>
                      </a:r>
                      <a:r>
                        <a:rPr b="1" lang="en-US" sz="30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iki e!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Let the day be done</a:t>
                      </a:r>
                      <a:endParaRPr sz="2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Tom Alesana</a:t>
                      </a:r>
                      <a:endParaRPr sz="2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5250" marB="95250" marR="95250" marL="952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ff4ffba3e_0_80"/>
          <p:cNvSpPr txBox="1"/>
          <p:nvPr>
            <p:ph type="ctrTitle"/>
          </p:nvPr>
        </p:nvSpPr>
        <p:spPr>
          <a:xfrm>
            <a:off x="2371725" y="700250"/>
            <a:ext cx="63315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Karakia</a:t>
            </a:r>
            <a:endParaRPr/>
          </a:p>
        </p:txBody>
      </p:sp>
      <p:sp>
        <p:nvSpPr>
          <p:cNvPr id="96" name="Google Shape;96;gbff4ffba3e_0_80"/>
          <p:cNvSpPr txBox="1"/>
          <p:nvPr>
            <p:ph idx="1" type="subTitle"/>
          </p:nvPr>
        </p:nvSpPr>
        <p:spPr>
          <a:xfrm>
            <a:off x="2487717" y="3802806"/>
            <a:ext cx="63315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 mauri tō te tangata,</a:t>
            </a:r>
            <a:endParaRPr sz="20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 whakapapa tōna,</a:t>
            </a:r>
            <a:endParaRPr sz="20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 mana motuhake.</a:t>
            </a:r>
            <a:endParaRPr sz="20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Everyone has mana. Everyone has a whakapapa, a genealogy, heritage and identity that makes that person no more and no less important than the next person.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ff4ffba3e_0_0"/>
          <p:cNvSpPr txBox="1"/>
          <p:nvPr>
            <p:ph type="title"/>
          </p:nvPr>
        </p:nvSpPr>
        <p:spPr>
          <a:xfrm>
            <a:off x="323528" y="337220"/>
            <a:ext cx="849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 for today</a:t>
            </a:r>
            <a:endParaRPr/>
          </a:p>
        </p:txBody>
      </p:sp>
      <p:sp>
        <p:nvSpPr>
          <p:cNvPr id="103" name="Google Shape;103;gbff4ffba3e_0_0"/>
          <p:cNvSpPr txBox="1"/>
          <p:nvPr>
            <p:ph idx="1" type="body"/>
          </p:nvPr>
        </p:nvSpPr>
        <p:spPr>
          <a:xfrm>
            <a:off x="323525" y="1107075"/>
            <a:ext cx="84969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Whakawhanaungatanga: What’s on top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Kāhui Ako website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NZMaths Resources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Curriculum Refresh- One Hour a Day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TLF Mathematics and Statistics Progress Steps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TLF Effective Pedagogies Poster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ERO Report: Making it Count- Teaching Maths in Years 1-3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Future Planning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/>
          </a:p>
        </p:txBody>
      </p:sp>
      <p:sp>
        <p:nvSpPr>
          <p:cNvPr id="104" name="Google Shape;104;gbff4ffba3e_0_0"/>
          <p:cNvSpPr/>
          <p:nvPr/>
        </p:nvSpPr>
        <p:spPr>
          <a:xfrm>
            <a:off x="304650" y="5081350"/>
            <a:ext cx="8627400" cy="4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cf54cb290_0_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rgbClr val="F07820"/>
                </a:solidFill>
                <a:latin typeface="Proxima Nova"/>
                <a:ea typeface="Proxima Nova"/>
                <a:cs typeface="Proxima Nova"/>
                <a:sym typeface="Proxima Nova"/>
              </a:rPr>
              <a:t>Kāhui Ako Website</a:t>
            </a:r>
            <a:endParaRPr/>
          </a:p>
        </p:txBody>
      </p:sp>
      <p:sp>
        <p:nvSpPr>
          <p:cNvPr id="111" name="Google Shape;111;g2bcf54cb290_0_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g2bcf54cb29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725" y="1465900"/>
            <a:ext cx="5556151" cy="43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bcf54cb290_0_6"/>
          <p:cNvSpPr txBox="1"/>
          <p:nvPr/>
        </p:nvSpPr>
        <p:spPr>
          <a:xfrm>
            <a:off x="5379150" y="105525"/>
            <a:ext cx="37650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https://www.kahuiakokimotueka.com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Resources Password: KAMotueka22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6de09485a_0_0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NZMaths resources</a:t>
            </a:r>
            <a:endParaRPr/>
          </a:p>
        </p:txBody>
      </p:sp>
      <p:sp>
        <p:nvSpPr>
          <p:cNvPr id="120" name="Google Shape;120;g2b6de09485a_0_0"/>
          <p:cNvSpPr txBox="1"/>
          <p:nvPr>
            <p:ph idx="1" type="body"/>
          </p:nvPr>
        </p:nvSpPr>
        <p:spPr>
          <a:xfrm>
            <a:off x="311700" y="959553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https://docs.google.com/document/d/1r13QlLcMhupqpAO-i4x_kz9bHHvg5Zhwc65scjbabJU/edit?usp=sharing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b6de09485a_0_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g2b6de09485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38700"/>
            <a:ext cx="8220551" cy="36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5b47db3b5_0_0"/>
          <p:cNvSpPr txBox="1"/>
          <p:nvPr>
            <p:ph type="title"/>
          </p:nvPr>
        </p:nvSpPr>
        <p:spPr>
          <a:xfrm>
            <a:off x="311700" y="145778"/>
            <a:ext cx="85206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Refresh- One hour a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https://newzealandcurriculum.tahurangi.education.govt.nz/one-hour-a-day-reading-writing-and-maths-for-years-0-8/5637194830.p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9" name="Google Shape;129;g2b5b47db3b5_0_0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b5b47db3b5_0_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g2b5b47db3b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80537"/>
            <a:ext cx="8520601" cy="426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5b47db3b5_0_6"/>
          <p:cNvSpPr txBox="1"/>
          <p:nvPr>
            <p:ph type="title"/>
          </p:nvPr>
        </p:nvSpPr>
        <p:spPr>
          <a:xfrm>
            <a:off x="234200" y="-3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Mathematics and Statistics Progress Steps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7" u="sng">
                <a:solidFill>
                  <a:schemeClr val="hlink"/>
                </a:solidFill>
                <a:hlinkClick r:id="rId3"/>
              </a:rPr>
              <a:t>https://drive.google.com/file/d/1awvP5vjJ-dumVUxjXwkEFLQkTPLfrK7H/view?usp=sharing</a:t>
            </a:r>
            <a:endParaRPr sz="157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7"/>
          </a:p>
        </p:txBody>
      </p:sp>
      <p:sp>
        <p:nvSpPr>
          <p:cNvPr id="138" name="Google Shape;138;g2b5b47db3b5_0_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g2b5b47db3b5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788" y="811275"/>
            <a:ext cx="7534423" cy="480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6de09485a_1_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g2b6de09485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813" y="1002275"/>
            <a:ext cx="6676374" cy="47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b6de09485a_1_0"/>
          <p:cNvSpPr txBox="1"/>
          <p:nvPr/>
        </p:nvSpPr>
        <p:spPr>
          <a:xfrm>
            <a:off x="455250" y="0"/>
            <a:ext cx="82335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 Proffitt-White: </a:t>
            </a:r>
            <a:r>
              <a:rPr lang="en-US" sz="1150">
                <a:solidFill>
                  <a:srgbClr val="050505"/>
                </a:solidFill>
                <a:highlight>
                  <a:schemeClr val="lt1"/>
                </a:highlight>
              </a:rPr>
              <a:t>A one pager showing our research based pedagogical approach for creating effective and sustainable teaching and learning in mathematics. Our work across AU and NZ enables schools to create a coherent line of sight that fits current and future maths curriculum reforms.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PDF: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https://drive.google.com/file/d/1NU2M-xAc8qQR_isMQ9WD5aD-VtMosKgP/view?usp=sharing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c81bccc4f_0_3"/>
          <p:cNvSpPr txBox="1"/>
          <p:nvPr>
            <p:ph type="title"/>
          </p:nvPr>
        </p:nvSpPr>
        <p:spPr>
          <a:xfrm>
            <a:off x="156900" y="90400"/>
            <a:ext cx="3995400" cy="23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ERO Report: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Making it Count- Teaching Maths in Years 1-3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https://evidence.ero.govt.nz/documents/making-it-count-teaching-maths-in-years-1-to-3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https://evidence.ero.govt.nz/media/hluht5p1/making-it-count-teaching-maths-in-years-1-3-good-practice-guide.pdf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4" name="Google Shape;154;g2bc81bccc4f_0_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g2bc81bccc4f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1725" y="-70028"/>
            <a:ext cx="3995400" cy="563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Miller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0x01010051D5E96108ADCF41A60F913781E9E8C5</vt:lpwstr>
  </property>
</Properties>
</file>