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19" r:id="rId2"/>
    <p:sldId id="825" r:id="rId3"/>
    <p:sldId id="1053" r:id="rId4"/>
    <p:sldId id="1054" r:id="rId5"/>
    <p:sldId id="814" r:id="rId6"/>
    <p:sldId id="812" r:id="rId7"/>
    <p:sldId id="826" r:id="rId8"/>
    <p:sldId id="827" r:id="rId9"/>
    <p:sldId id="816" r:id="rId10"/>
    <p:sldId id="828" r:id="rId11"/>
    <p:sldId id="665" r:id="rId12"/>
    <p:sldId id="666" r:id="rId13"/>
  </p:sldIdLst>
  <p:sldSz cx="9144000" cy="6858000" type="screen4x3"/>
  <p:notesSz cx="6858000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50021"/>
    <a:srgbClr val="F8F8F8"/>
    <a:srgbClr val="FF0000"/>
    <a:srgbClr val="FF0066"/>
    <a:srgbClr val="33CC33"/>
    <a:srgbClr val="D8102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8FC50-0D5B-441E-8936-B8F6F50F35A5}" v="453" dt="2021-10-04T01:16:42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4" autoAdjust="0"/>
    <p:restoredTop sz="79892" autoAdjust="0"/>
  </p:normalViewPr>
  <p:slideViewPr>
    <p:cSldViewPr>
      <p:cViewPr varScale="1">
        <p:scale>
          <a:sx n="45" d="100"/>
          <a:sy n="4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920EC4C-1759-40BD-8E55-E4608A3EF5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177F532-85FF-4211-B92E-A69225D1445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25CBB7B6-73CB-4813-81AD-C940136AEA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79471003-2B06-476D-8A06-299F695599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37895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CC06C9-0F87-4D30-8965-3FB54213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4A9DB9C-010A-49FD-AAA3-07BF5A92DE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959DEC7-BBB7-4F36-9085-4B97C7BFD6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4FE1690-089C-4E75-A97A-9957E6C760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7AF5AFC-ABCC-4DCD-944C-809CF9630A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91063"/>
            <a:ext cx="5486400" cy="4441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DADBC35C-E9A4-4D29-B5C0-E2CDDB690C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375C52F-A01F-441A-B4F4-A869E4D1A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37895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C07B298-7E56-4169-A4F2-26D6E8449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4D143A9-F996-4E6A-B4EB-ED13702F19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2F68B15-D6DC-4E0E-AFB2-CC44B8FFF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CFF9D9C-4CF6-4DF0-8237-9676856943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F7ACEA-FF4C-44C2-BCD2-139C43C5F916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D1D40B60-F039-4963-AB8B-4859DAC22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0D718A2-F0C6-4033-BA98-696734FC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FD2B5759-5B71-434C-A71A-E1A23BA141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6E8003-F544-4C3F-8659-ACF7FCE5F68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B66F3DE-866F-452D-AFEB-F3FC856A5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754BD84-0A10-4CDE-A5AA-A1E8FAA7A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8F27DB8F-FFAE-4F5F-AB3A-7261A3AD07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49CCCB-7FDF-4EA4-809B-1A59B333383A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8F01BDD-B61E-4012-B374-F54A94EA7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B20A35A-0022-4D77-B7A2-DCC3AE46A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0B7185AA-F95C-46C1-9261-165326F295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AE426C-34B8-4A2B-BE62-4EAB58CBAE94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87A7F60-1F44-4A35-A3A3-D53D6B037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500EAB9C-5A49-4ADF-9CF6-9AE67B45F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E26E974-8A9F-428D-B9FD-186E33B81B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51D364-C30B-4726-8368-8B82E7EB4ED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B1D4FC1-4340-4B4A-BCC5-CFB3CBBC98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575CA98-6355-47F5-9766-1B4AB598A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3ACFD3D-612B-432C-A61C-7B1785B5B8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8D5B64-FACA-4564-965B-2AADB1BDEBDF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8A1BAF-1E58-42A9-B9B8-20D24C781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EBA2A1-042D-4274-A0AE-014539258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67E88D-C591-486F-B6DD-F1E48697A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3503-1F26-415E-810E-6A494B262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19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833D8-BD51-45DD-905D-40F7C373C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1E0BC-FCE0-46B8-84C2-53DD043483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A42856-0954-454F-86CD-80C5571EB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9888F-FD0B-4CF9-A882-5E8B1838E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95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10CA31-7DA9-4E8D-B730-E8FF557D5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DC220D-193F-44C0-B2A4-CFF34339A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1A755B-419F-497B-A19A-D39A5878A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406B5-2F83-4D7A-B88F-4448AFAEF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311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81B90D-6008-4A93-837E-A05F9DD64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4FE9E6-51D1-4D3B-80C5-3E291CC1D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4709D-7502-45DA-B3CC-3A8EBFF7E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9EC3-8868-47C9-859D-94B9A5461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27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7128BA-9141-4CBF-B9EB-EE0135AF1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7D224-7D39-4A0B-B879-495F942D5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0B6C7F-4899-42FF-8DC6-A8DB46067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A536-C12B-4354-A0FD-3126E56D4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2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127AF2-C376-4FDE-B511-FA1752801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AA0B00-F0B2-46A7-B684-5BB476C3B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941C09-4726-454D-9DC8-AACED6AEA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8D33-1ECF-4F24-8287-39842BA59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1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D151EB-C7F1-4586-8B31-D3F3A22B0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E8F3BF-0BE1-428E-AA38-52215E7D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066C7D-FC7C-4EC3-85A0-78B419321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2D5E6-892B-4B02-9568-4CB05818A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93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FF148C-823F-43E9-9DAC-C813A9E64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29411A-99B2-44F8-9388-95088F42C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91AA8A-0AD9-4966-A804-7D2262734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5099-1909-4568-9C1D-C5F5CDC4F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43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F1C9EC-C9CE-458D-BC7F-AF9AE5EE0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D580B2-86DC-49B4-9C58-D0B85BD07C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00CA3B-4F2B-454F-8F85-3402C3672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F4FB-0A81-467F-A02D-A905EA975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5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40A3DB-AB89-4B83-8324-3C062EE0C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F32FEE-6103-4246-B986-211BA55C8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3EB8EE-D69B-4CE2-9F77-2A9ABF4FA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01846-D26F-4EAD-8EBB-D3475F895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16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8D67A-5A73-4EC4-9F47-2D7D7BF3A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5B777-9A64-40F3-B600-2F886364B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1C47EB-116D-4C9C-8CF3-D64E5262D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A322-6EA1-4CD5-A90A-19FCE7D1D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93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BC614-3895-42E4-AC8E-86133D4F7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FD8F2F-78DE-47C6-B03A-D4186C750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6113-4C41-4629-B47F-4D522E1AB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E6C5B-065F-4591-8B99-D79A90A7E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8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232434-878E-4B0A-B56B-0FF5E9718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865A48-EDDC-41ED-AB32-4A3255DB7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432CBD-452E-4651-882F-DB7DCD5E49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7A8C87-B556-4B87-AC12-3BF0B6B7FF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C51EC2-2BC8-40BE-8C57-7989B8D3A7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3E8FFED-BF06-40BB-86F2-B367A9F979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20-6">
            <a:extLst>
              <a:ext uri="{FF2B5EF4-FFF2-40B4-BE49-F238E27FC236}">
                <a16:creationId xmlns:a16="http://schemas.microsoft.com/office/drawing/2014/main" id="{86DC230D-6E9A-41A4-9697-DD4C4E819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 bwMode="auto">
          <a:xfrm>
            <a:off x="0" y="0"/>
            <a:ext cx="108267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Content Placeholder 4">
            <a:extLst>
              <a:ext uri="{FF2B5EF4-FFF2-40B4-BE49-F238E27FC236}">
                <a16:creationId xmlns:a16="http://schemas.microsoft.com/office/drawing/2014/main" id="{517D7459-3273-4E6E-B9E2-26AF328A19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990600"/>
            <a:ext cx="7937500" cy="472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NZ" altLang="en-US" sz="4000" b="1">
                <a:solidFill>
                  <a:srgbClr val="008000"/>
                </a:solidFill>
              </a:rPr>
              <a:t>Mihi</a:t>
            </a:r>
          </a:p>
          <a:p>
            <a:pPr marL="0" indent="0" algn="ctr">
              <a:buFontTx/>
              <a:buNone/>
            </a:pPr>
            <a:r>
              <a:rPr lang="en-NZ" altLang="en-US"/>
              <a:t>To greet, acknowledge, pay tribute, thank.</a:t>
            </a:r>
            <a:endParaRPr lang="mi-NZ" altLang="en-US"/>
          </a:p>
          <a:p>
            <a:pPr marL="0" indent="0" algn="ctr">
              <a:buFontTx/>
              <a:buNone/>
            </a:pPr>
            <a:r>
              <a:rPr lang="en-NZ" altLang="en-US" sz="4000" b="1">
                <a:solidFill>
                  <a:srgbClr val="008000"/>
                </a:solidFill>
              </a:rPr>
              <a:t>Mihi (whakatau)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mi-NZ" altLang="en-US"/>
              <a:t>Opening words of welcome and greeting.  Acknowledgements of environment,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mi-NZ" altLang="en-US"/>
              <a:t>place and people.</a:t>
            </a:r>
            <a:endParaRPr lang="en-NZ" altLang="en-US"/>
          </a:p>
          <a:p>
            <a:pPr marL="0" indent="0" algn="ctr">
              <a:buFontTx/>
              <a:buNone/>
            </a:pPr>
            <a:r>
              <a:rPr lang="en-NZ" altLang="en-US" sz="4000" b="1">
                <a:solidFill>
                  <a:srgbClr val="008000"/>
                </a:solidFill>
              </a:rPr>
              <a:t>Mihimihi </a:t>
            </a:r>
          </a:p>
          <a:p>
            <a:pPr marL="0" indent="0" algn="ctr">
              <a:buFontTx/>
              <a:buNone/>
            </a:pPr>
            <a:r>
              <a:rPr lang="en-NZ" altLang="en-US"/>
              <a:t>Greeting and getting to know each other, introductions, sharing of pepeha (tribal landmarks, sayings, connections), identity  </a:t>
            </a:r>
          </a:p>
          <a:p>
            <a:pPr marL="0" indent="0" algn="ctr">
              <a:buFontTx/>
              <a:buNone/>
            </a:pPr>
            <a:endParaRPr lang="en-NZ" altLang="en-US" sz="2800"/>
          </a:p>
          <a:p>
            <a:pPr marL="0" indent="0" algn="ctr">
              <a:buFontTx/>
              <a:buNone/>
            </a:pPr>
            <a:endParaRPr lang="en-NZ" altLang="en-US" sz="1200">
              <a:solidFill>
                <a:srgbClr val="008000"/>
              </a:solidFill>
            </a:endParaRPr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A4E63C7D-7A11-4D59-8AFD-36F6673D0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937500" cy="1143000"/>
          </a:xfrm>
        </p:spPr>
        <p:txBody>
          <a:bodyPr/>
          <a:lstStyle/>
          <a:p>
            <a:r>
              <a:rPr lang="en-NZ" altLang="en-US" sz="6600">
                <a:latin typeface="Arial Black" panose="020B0A04020102020204" pitchFamily="34" charset="0"/>
              </a:rPr>
              <a:t>Mihi</a:t>
            </a:r>
            <a:endParaRPr lang="en-NZ" altLang="en-US" sz="40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 descr="2Q==">
            <a:extLst>
              <a:ext uri="{FF2B5EF4-FFF2-40B4-BE49-F238E27FC236}">
                <a16:creationId xmlns:a16="http://schemas.microsoft.com/office/drawing/2014/main" id="{B46C3E47-30DA-4F80-8CF7-8F920314E1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23555" name="AutoShape 4" descr="2Q==">
            <a:extLst>
              <a:ext uri="{FF2B5EF4-FFF2-40B4-BE49-F238E27FC236}">
                <a16:creationId xmlns:a16="http://schemas.microsoft.com/office/drawing/2014/main" id="{AF72C0AE-28DB-4D09-B22F-E64C3DE9E3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23556" name="AutoShape 5" descr="2Q==">
            <a:extLst>
              <a:ext uri="{FF2B5EF4-FFF2-40B4-BE49-F238E27FC236}">
                <a16:creationId xmlns:a16="http://schemas.microsoft.com/office/drawing/2014/main" id="{414030C7-7CEB-4823-93BA-E2C6DE8D59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23557" name="AutoShape 6" descr="2Q==">
            <a:extLst>
              <a:ext uri="{FF2B5EF4-FFF2-40B4-BE49-F238E27FC236}">
                <a16:creationId xmlns:a16="http://schemas.microsoft.com/office/drawing/2014/main" id="{B7251705-968A-45D5-BC97-F509798CDF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23558" name="Picture 7" descr="20-6">
            <a:extLst>
              <a:ext uri="{FF2B5EF4-FFF2-40B4-BE49-F238E27FC236}">
                <a16:creationId xmlns:a16="http://schemas.microsoft.com/office/drawing/2014/main" id="{84ECF0EF-6D58-46BA-AB27-5056025AFF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>
          <a:xfrm>
            <a:off x="0" y="0"/>
            <a:ext cx="1082675" cy="6934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8B9FBE-7012-4F59-AFCD-A80A81A2E04D}"/>
              </a:ext>
            </a:extLst>
          </p:cNvPr>
          <p:cNvSpPr/>
          <p:nvPr/>
        </p:nvSpPr>
        <p:spPr>
          <a:xfrm>
            <a:off x="3587750" y="547688"/>
            <a:ext cx="4146550" cy="93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09621-6500-46E2-B2BE-FA033812EC08}"/>
              </a:ext>
            </a:extLst>
          </p:cNvPr>
          <p:cNvSpPr/>
          <p:nvPr/>
        </p:nvSpPr>
        <p:spPr>
          <a:xfrm>
            <a:off x="9398000" y="1012825"/>
            <a:ext cx="1447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7CDE72-A3CC-4F49-A7B8-FDBB5733A60C}"/>
              </a:ext>
            </a:extLst>
          </p:cNvPr>
          <p:cNvSpPr txBox="1"/>
          <p:nvPr/>
        </p:nvSpPr>
        <p:spPr>
          <a:xfrm>
            <a:off x="1082675" y="3565525"/>
            <a:ext cx="8061325" cy="2984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Kei </a:t>
            </a:r>
            <a:r>
              <a:rPr lang="en-NZ" altLang="en-US" sz="4400" b="1" dirty="0" err="1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te</a:t>
            </a: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 err="1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mihi</a:t>
            </a: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 err="1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ahau</a:t>
            </a: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 err="1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ki</a:t>
            </a: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…</a:t>
            </a:r>
            <a:b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mi-NZ" altLang="en-US" sz="2800" b="1" dirty="0">
              <a:solidFill>
                <a:srgbClr val="0070C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mi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Ngā mihi </a:t>
            </a:r>
            <a:r>
              <a:rPr lang="mi-NZ" altLang="en-US" sz="4400" b="1" i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nui</a:t>
            </a:r>
            <a:r>
              <a:rPr lang="mi-NZ" altLang="en-US" sz="4400" b="1" dirty="0">
                <a:solidFill>
                  <a:srgbClr val="0070C0"/>
                </a:solidFill>
                <a:latin typeface="Comic Sans MS" panose="030F0702030302020204" pitchFamily="66" charset="0"/>
                <a:ea typeface="+mj-ea"/>
                <a:cs typeface="+mj-cs"/>
              </a:rPr>
              <a:t> ki...</a:t>
            </a:r>
          </a:p>
          <a:p>
            <a:pPr algn="ctr">
              <a:defRPr/>
            </a:pPr>
            <a:endParaRPr lang="mi-NZ" altLang="en-US" sz="2800" b="1" dirty="0">
              <a:solidFill>
                <a:srgbClr val="0070C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He </a:t>
            </a:r>
            <a:r>
              <a:rPr lang="en-NZ" altLang="en-US" sz="4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mihi</a:t>
            </a: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ki</a:t>
            </a:r>
            <a:r>
              <a:rPr lang="en-NZ" altLang="en-US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…</a:t>
            </a:r>
            <a:endParaRPr lang="en-US" altLang="en-US" sz="44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FC569-105E-4141-BA87-48A4D70EC50E}"/>
              </a:ext>
            </a:extLst>
          </p:cNvPr>
          <p:cNvSpPr txBox="1"/>
          <p:nvPr/>
        </p:nvSpPr>
        <p:spPr>
          <a:xfrm>
            <a:off x="1371600" y="1211263"/>
            <a:ext cx="73914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4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4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koutou </a:t>
            </a:r>
            <a:r>
              <a:rPr lang="en-NZ" altLang="en-US" sz="4400" b="1" dirty="0">
                <a:solidFill>
                  <a:srgbClr val="00CC00"/>
                </a:solidFill>
                <a:latin typeface="Comic Sans MS" panose="030F0702030302020204" pitchFamily="66" charset="0"/>
                <a:ea typeface="+mj-ea"/>
                <a:cs typeface="+mj-cs"/>
              </a:rPr>
              <a:t>Hello to all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98D63-DCA0-4C95-8B5F-460AE813136B}"/>
              </a:ext>
            </a:extLst>
          </p:cNvPr>
          <p:cNvSpPr txBox="1"/>
          <p:nvPr/>
        </p:nvSpPr>
        <p:spPr>
          <a:xfrm>
            <a:off x="1524000" y="609600"/>
            <a:ext cx="70056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4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4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kōrua</a:t>
            </a:r>
            <a:r>
              <a:rPr lang="en-NZ" altLang="en-US" sz="4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>
                <a:solidFill>
                  <a:srgbClr val="00CC00"/>
                </a:solidFill>
                <a:latin typeface="Comic Sans MS" panose="030F0702030302020204" pitchFamily="66" charset="0"/>
                <a:ea typeface="+mj-ea"/>
                <a:cs typeface="+mj-cs"/>
              </a:rPr>
              <a:t>Hello to 2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17E5C5-F41D-4C8A-B1D8-E327AF04834B}"/>
              </a:ext>
            </a:extLst>
          </p:cNvPr>
          <p:cNvSpPr txBox="1"/>
          <p:nvPr/>
        </p:nvSpPr>
        <p:spPr>
          <a:xfrm>
            <a:off x="1528763" y="76200"/>
            <a:ext cx="7005637" cy="1046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4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4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koe</a:t>
            </a:r>
            <a:r>
              <a:rPr lang="en-NZ" altLang="en-US" sz="4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4400" b="1" dirty="0">
                <a:solidFill>
                  <a:srgbClr val="00CC00"/>
                </a:solidFill>
                <a:latin typeface="Comic Sans MS" panose="030F0702030302020204" pitchFamily="66" charset="0"/>
                <a:ea typeface="+mj-ea"/>
                <a:cs typeface="+mj-cs"/>
              </a:rPr>
              <a:t>Hello to 1</a:t>
            </a:r>
            <a:br>
              <a:rPr lang="en-NZ" altLang="en-US" sz="4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600" dirty="0"/>
          </a:p>
        </p:txBody>
      </p:sp>
      <p:sp>
        <p:nvSpPr>
          <p:cNvPr id="23565" name="TextBox 7">
            <a:extLst>
              <a:ext uri="{FF2B5EF4-FFF2-40B4-BE49-F238E27FC236}">
                <a16:creationId xmlns:a16="http://schemas.microsoft.com/office/drawing/2014/main" id="{8E82D3F1-92A9-4A85-8314-AE522526B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971800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i-NZ" altLang="en-US" sz="2400" b="1">
                <a:latin typeface="Comic Sans MS" panose="030F0702030302020204" pitchFamily="66" charset="0"/>
              </a:rPr>
              <a:t>Acknowledge, Greet, Welcome, Introduce, Thank</a:t>
            </a:r>
            <a:endParaRPr lang="en-US" altLang="en-US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AF569B-BB8A-47E3-A458-3C252676B347}"/>
              </a:ext>
            </a:extLst>
          </p:cNvPr>
          <p:cNvSpPr txBox="1"/>
          <p:nvPr/>
        </p:nvSpPr>
        <p:spPr>
          <a:xfrm>
            <a:off x="4191000" y="1981200"/>
            <a:ext cx="1600200" cy="8302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48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Mihi</a:t>
            </a:r>
            <a:endParaRPr lang="en-NZ" altLang="en-US" sz="4800" b="1" dirty="0">
              <a:solidFill>
                <a:srgbClr val="0080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8136A5-E8CD-43CD-BDAA-EB41AE04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91000"/>
            <a:ext cx="98456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  <a:latin typeface="Comic Sans MS" panose="030F0702030302020204" pitchFamily="66" charset="0"/>
              </a:rPr>
              <a:t>I am acknowledging...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  <a:latin typeface="Comic Sans MS" panose="030F0702030302020204" pitchFamily="66" charset="0"/>
              </a:rPr>
              <a:t>Big acknowledgements / thanks / greetings to...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             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  <a:latin typeface="Comic Sans MS" panose="030F0702030302020204" pitchFamily="66" charset="0"/>
              </a:rPr>
              <a:t>An acknowledgement to...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7C8040-9556-4972-BDF6-D457FB2F79DF}"/>
              </a:ext>
            </a:extLst>
          </p:cNvPr>
          <p:cNvSpPr/>
          <p:nvPr/>
        </p:nvSpPr>
        <p:spPr>
          <a:xfrm>
            <a:off x="7653338" y="3389313"/>
            <a:ext cx="1338262" cy="1182687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8F8F8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te</a:t>
            </a:r>
          </a:p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ngā</a:t>
            </a:r>
          </a:p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a ____</a:t>
            </a:r>
            <a:endParaRPr lang="en-NZ" b="1" dirty="0">
              <a:solidFill>
                <a:schemeClr val="accent2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3B373A2-37E8-4491-B064-93D2AC7095BF}"/>
              </a:ext>
            </a:extLst>
          </p:cNvPr>
          <p:cNvSpPr/>
          <p:nvPr/>
        </p:nvSpPr>
        <p:spPr>
          <a:xfrm>
            <a:off x="7272338" y="4379913"/>
            <a:ext cx="1338262" cy="1182687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8F8F8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te</a:t>
            </a:r>
          </a:p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ngā</a:t>
            </a:r>
          </a:p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a ____</a:t>
            </a:r>
            <a:endParaRPr lang="en-NZ" b="1" dirty="0">
              <a:solidFill>
                <a:schemeClr val="accent2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A02CC65-7470-4AB7-8875-A9EEE33DF4D7}"/>
              </a:ext>
            </a:extLst>
          </p:cNvPr>
          <p:cNvSpPr/>
          <p:nvPr/>
        </p:nvSpPr>
        <p:spPr>
          <a:xfrm>
            <a:off x="6553200" y="5562600"/>
            <a:ext cx="1338263" cy="1182688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8F8F8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te</a:t>
            </a:r>
          </a:p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ngā</a:t>
            </a:r>
          </a:p>
          <a:p>
            <a:pPr algn="ctr">
              <a:defRPr/>
            </a:pPr>
            <a:r>
              <a:rPr lang="mi-NZ" b="1" dirty="0">
                <a:solidFill>
                  <a:schemeClr val="accent2"/>
                </a:solidFill>
              </a:rPr>
              <a:t>a ____</a:t>
            </a:r>
            <a:endParaRPr lang="en-NZ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  <p:bldP spid="17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 descr="2Q==">
            <a:extLst>
              <a:ext uri="{FF2B5EF4-FFF2-40B4-BE49-F238E27FC236}">
                <a16:creationId xmlns:a16="http://schemas.microsoft.com/office/drawing/2014/main" id="{FE1E34CB-13D1-4950-9372-669BC6AC3B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1267" name="AutoShape 4" descr="2Q==">
            <a:extLst>
              <a:ext uri="{FF2B5EF4-FFF2-40B4-BE49-F238E27FC236}">
                <a16:creationId xmlns:a16="http://schemas.microsoft.com/office/drawing/2014/main" id="{E77F0169-7F10-4B05-B370-3B9E449484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1268" name="AutoShape 5" descr="2Q==">
            <a:extLst>
              <a:ext uri="{FF2B5EF4-FFF2-40B4-BE49-F238E27FC236}">
                <a16:creationId xmlns:a16="http://schemas.microsoft.com/office/drawing/2014/main" id="{18D0251F-8602-42CB-BB13-167E7AD091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1269" name="AutoShape 6" descr="2Q==">
            <a:extLst>
              <a:ext uri="{FF2B5EF4-FFF2-40B4-BE49-F238E27FC236}">
                <a16:creationId xmlns:a16="http://schemas.microsoft.com/office/drawing/2014/main" id="{E82F5189-F4FE-4D5D-93BD-1EDA487019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11270" name="Picture 7" descr="20-6">
            <a:extLst>
              <a:ext uri="{FF2B5EF4-FFF2-40B4-BE49-F238E27FC236}">
                <a16:creationId xmlns:a16="http://schemas.microsoft.com/office/drawing/2014/main" id="{C0F8ED57-605E-4BB0-9A4B-1EC7711BFC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>
          <a:xfrm>
            <a:off x="0" y="0"/>
            <a:ext cx="1082675" cy="693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1" name="Rectangle 3">
            <a:extLst>
              <a:ext uri="{FF2B5EF4-FFF2-40B4-BE49-F238E27FC236}">
                <a16:creationId xmlns:a16="http://schemas.microsoft.com/office/drawing/2014/main" id="{74F2FBE3-4185-49E2-B7CF-D4A0D7543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1385888"/>
            <a:ext cx="8077200" cy="432911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Kei te </a:t>
            </a:r>
            <a:r>
              <a:rPr lang="en-NZ" altLang="en-US" sz="6000" b="1">
                <a:solidFill>
                  <a:schemeClr val="tx1"/>
                </a:solidFill>
                <a:latin typeface="Comic Sans MS" panose="030F0702030302020204" pitchFamily="66" charset="0"/>
              </a:rPr>
              <a:t>mihi</a:t>
            </a: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 au ki…</a:t>
            </a:r>
            <a:b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Ngā </a:t>
            </a:r>
            <a:r>
              <a:rPr lang="en-NZ" altLang="en-US" sz="6000" b="1">
                <a:solidFill>
                  <a:schemeClr val="tx1"/>
                </a:solidFill>
                <a:latin typeface="Comic Sans MS" panose="030F0702030302020204" pitchFamily="66" charset="0"/>
              </a:rPr>
              <a:t>mihi</a:t>
            </a: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 ki…</a:t>
            </a:r>
            <a:b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Tēnei te </a:t>
            </a:r>
            <a:r>
              <a:rPr lang="en-NZ" altLang="en-US" sz="6000" b="1">
                <a:solidFill>
                  <a:schemeClr val="tx1"/>
                </a:solidFill>
                <a:latin typeface="Comic Sans MS" panose="030F0702030302020204" pitchFamily="66" charset="0"/>
              </a:rPr>
              <a:t>mihi</a:t>
            </a: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 ki…</a:t>
            </a:r>
            <a:b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Me </a:t>
            </a:r>
            <a:r>
              <a:rPr lang="en-NZ" altLang="en-US" sz="6000" b="1">
                <a:solidFill>
                  <a:schemeClr val="tx1"/>
                </a:solidFill>
                <a:latin typeface="Comic Sans MS" panose="030F0702030302020204" pitchFamily="66" charset="0"/>
              </a:rPr>
              <a:t>mihi</a:t>
            </a: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 ahau ki…</a:t>
            </a:r>
            <a:br>
              <a:rPr lang="en-NZ" altLang="en-US" sz="6000" b="1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en-US" altLang="en-US" sz="2000" b="1">
              <a:solidFill>
                <a:srgbClr val="00CC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A12B3-213E-4FEE-8780-1EE2BDBC43E1}"/>
              </a:ext>
            </a:extLst>
          </p:cNvPr>
          <p:cNvSpPr txBox="1"/>
          <p:nvPr/>
        </p:nvSpPr>
        <p:spPr>
          <a:xfrm>
            <a:off x="3657600" y="2219325"/>
            <a:ext cx="464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I acknowledge...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30E34-D7CD-4BEC-8392-0DE374B8E83C}"/>
              </a:ext>
            </a:extLst>
          </p:cNvPr>
          <p:cNvSpPr txBox="1"/>
          <p:nvPr/>
        </p:nvSpPr>
        <p:spPr>
          <a:xfrm>
            <a:off x="2133600" y="3124200"/>
            <a:ext cx="6400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Thanks / acknowledgements to...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96C7D7-49B3-48E2-83FB-3BD26CC61E55}"/>
              </a:ext>
            </a:extLst>
          </p:cNvPr>
          <p:cNvSpPr txBox="1"/>
          <p:nvPr/>
        </p:nvSpPr>
        <p:spPr>
          <a:xfrm>
            <a:off x="2286000" y="4038600"/>
            <a:ext cx="708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This is the acknowledgement to...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041E54-6319-4427-B654-D5C4918B5ABA}"/>
              </a:ext>
            </a:extLst>
          </p:cNvPr>
          <p:cNvSpPr txBox="1"/>
          <p:nvPr/>
        </p:nvSpPr>
        <p:spPr>
          <a:xfrm>
            <a:off x="3124200" y="4953000"/>
            <a:ext cx="464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I should acknowledge...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3" descr="2Q==">
            <a:extLst>
              <a:ext uri="{FF2B5EF4-FFF2-40B4-BE49-F238E27FC236}">
                <a16:creationId xmlns:a16="http://schemas.microsoft.com/office/drawing/2014/main" id="{96573481-B9FD-4286-82C4-CC9B42ECAB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3315" name="AutoShape 4" descr="2Q==">
            <a:extLst>
              <a:ext uri="{FF2B5EF4-FFF2-40B4-BE49-F238E27FC236}">
                <a16:creationId xmlns:a16="http://schemas.microsoft.com/office/drawing/2014/main" id="{8E16CD34-9F5D-4170-AE38-A76724ADE3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3316" name="AutoShape 5" descr="2Q==">
            <a:extLst>
              <a:ext uri="{FF2B5EF4-FFF2-40B4-BE49-F238E27FC236}">
                <a16:creationId xmlns:a16="http://schemas.microsoft.com/office/drawing/2014/main" id="{ADAFA953-0A79-46E3-B0F4-73D62304F9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3317" name="AutoShape 6" descr="2Q==">
            <a:extLst>
              <a:ext uri="{FF2B5EF4-FFF2-40B4-BE49-F238E27FC236}">
                <a16:creationId xmlns:a16="http://schemas.microsoft.com/office/drawing/2014/main" id="{276AF1AB-F5FF-4C4A-812B-86D7C1022A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13318" name="Picture 7" descr="20-6">
            <a:extLst>
              <a:ext uri="{FF2B5EF4-FFF2-40B4-BE49-F238E27FC236}">
                <a16:creationId xmlns:a16="http://schemas.microsoft.com/office/drawing/2014/main" id="{B71B3A7B-8FFA-4483-8F1D-B99D4016CC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>
          <a:xfrm>
            <a:off x="0" y="0"/>
            <a:ext cx="1082675" cy="693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9" name="Rectangle 3">
            <a:extLst>
              <a:ext uri="{FF2B5EF4-FFF2-40B4-BE49-F238E27FC236}">
                <a16:creationId xmlns:a16="http://schemas.microsoft.com/office/drawing/2014/main" id="{95AA4A2A-CA1A-4214-B7E7-53DD32063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1385888"/>
            <a:ext cx="8077200" cy="432911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Kei te mihi au ki…</a:t>
            </a:r>
            <a:b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Ngā mihi ki…</a:t>
            </a:r>
            <a:b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Tēnei te mihi ki…</a:t>
            </a:r>
            <a:b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C00000"/>
                </a:solidFill>
                <a:latin typeface="Comic Sans MS" panose="030F0702030302020204" pitchFamily="66" charset="0"/>
              </a:rPr>
              <a:t>Me mihi ahau ki…</a:t>
            </a:r>
            <a:br>
              <a:rPr lang="en-NZ" altLang="en-US" sz="6000" b="1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en-US" altLang="en-US" sz="2000" b="1">
              <a:solidFill>
                <a:srgbClr val="00CC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03ABBC-6753-4830-A56C-DE2AA508A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995863"/>
            <a:ext cx="4800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...te _________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...ngā ________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...a 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F5006-6273-4372-8BBF-2E781CE3CE9A}"/>
              </a:ext>
            </a:extLst>
          </p:cNvPr>
          <p:cNvSpPr txBox="1"/>
          <p:nvPr/>
        </p:nvSpPr>
        <p:spPr>
          <a:xfrm>
            <a:off x="4046538" y="6273800"/>
            <a:ext cx="42592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Name / pronoun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8093603-C7DF-4896-AE5D-7EB904081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NZ" altLang="en-US" sz="6600">
                <a:latin typeface="Arial Black" panose="020B0A04020102020204" pitchFamily="34" charset="0"/>
              </a:rPr>
              <a:t>Mihi</a:t>
            </a:r>
            <a:br>
              <a:rPr lang="en-NZ" altLang="en-US" sz="4000">
                <a:latin typeface="Arial Black" panose="020B0A04020102020204" pitchFamily="34" charset="0"/>
              </a:rPr>
            </a:br>
            <a:r>
              <a:rPr lang="en-NZ" altLang="en-US" sz="4000">
                <a:latin typeface="Arial Black" panose="020B0A04020102020204" pitchFamily="34" charset="0"/>
              </a:rPr>
              <a:t>Formal Occasions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8B5C9C6C-4AA1-4866-BCF3-7F826BC5431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82675" y="1828800"/>
            <a:ext cx="5089525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Tauparapara</a:t>
            </a:r>
          </a:p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Waioha tuatahi</a:t>
            </a:r>
          </a:p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Poroporoaki ki ngā mate</a:t>
            </a:r>
          </a:p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Hono</a:t>
            </a:r>
          </a:p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Waioha tuarua</a:t>
            </a:r>
          </a:p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Take</a:t>
            </a:r>
          </a:p>
          <a:p>
            <a:pPr>
              <a:spcAft>
                <a:spcPts val="1200"/>
              </a:spcAft>
            </a:pPr>
            <a:r>
              <a:rPr lang="en-NZ" altLang="en-US">
                <a:solidFill>
                  <a:srgbClr val="00B050"/>
                </a:solidFill>
              </a:rPr>
              <a:t>Whakamutunga</a:t>
            </a:r>
          </a:p>
        </p:txBody>
      </p:sp>
      <p:sp>
        <p:nvSpPr>
          <p:cNvPr id="5124" name="Content Placeholder 4">
            <a:extLst>
              <a:ext uri="{FF2B5EF4-FFF2-40B4-BE49-F238E27FC236}">
                <a16:creationId xmlns:a16="http://schemas.microsoft.com/office/drawing/2014/main" id="{5741C525-3591-4E62-B791-90BF85815F4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343400" y="1905000"/>
            <a:ext cx="4648200" cy="487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NZ" altLang="en-US" sz="2000" i="1"/>
              <a:t>Wisdom. Sets mood / tone.  Relates to purpose of hui.  Identifies speaker / iwi.</a:t>
            </a:r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r>
              <a:rPr lang="en-NZ" altLang="en-US" sz="2000" i="1"/>
              <a:t>First acknowledgements. ‘Big Picture’. Creator, Mountains, Rivers, Wharenui...</a:t>
            </a:r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r>
              <a:rPr lang="en-NZ" altLang="en-US" sz="2000" i="1"/>
              <a:t>                       Acknowledge and               		farewell the deceased.</a:t>
            </a:r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r>
              <a:rPr lang="en-NZ" altLang="en-US" sz="2000" i="1"/>
              <a:t>Return to and acknowledge the living.</a:t>
            </a:r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r>
              <a:rPr lang="en-NZ" altLang="en-US" sz="2000" i="1"/>
              <a:t>Broader greetings to Tangatawhenua / Manuhiri. Specific acknowledgments.</a:t>
            </a:r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r>
              <a:rPr lang="en-NZ" altLang="en-US" sz="2000" i="1"/>
              <a:t>Reason for the meeting.  The focus and purpose of the hui.</a:t>
            </a:r>
          </a:p>
          <a:p>
            <a:pPr marL="0" indent="0">
              <a:buFontTx/>
              <a:buNone/>
            </a:pPr>
            <a:endParaRPr lang="en-NZ" altLang="en-US" sz="600" i="1"/>
          </a:p>
          <a:p>
            <a:pPr marL="0" indent="0">
              <a:buFontTx/>
              <a:buNone/>
            </a:pPr>
            <a:r>
              <a:rPr lang="en-NZ" altLang="en-US" sz="2000" i="1"/>
              <a:t>Concluding comments.</a:t>
            </a:r>
          </a:p>
          <a:p>
            <a:pPr marL="0" indent="0">
              <a:buFontTx/>
              <a:buNone/>
            </a:pPr>
            <a:endParaRPr lang="en-NZ" altLang="en-US" sz="2000" i="1">
              <a:solidFill>
                <a:schemeClr val="bg2"/>
              </a:solidFill>
            </a:endParaRPr>
          </a:p>
        </p:txBody>
      </p:sp>
      <p:pic>
        <p:nvPicPr>
          <p:cNvPr id="5125" name="Picture 7" descr="20-6">
            <a:extLst>
              <a:ext uri="{FF2B5EF4-FFF2-40B4-BE49-F238E27FC236}">
                <a16:creationId xmlns:a16="http://schemas.microsoft.com/office/drawing/2014/main" id="{0F209402-8049-4892-8C6F-B1BB16A29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 bwMode="auto">
          <a:xfrm>
            <a:off x="0" y="0"/>
            <a:ext cx="108267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 descr="2Q==">
            <a:extLst>
              <a:ext uri="{FF2B5EF4-FFF2-40B4-BE49-F238E27FC236}">
                <a16:creationId xmlns:a16="http://schemas.microsoft.com/office/drawing/2014/main" id="{08BB87CB-A273-457E-800D-72A6C06D85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0243" name="AutoShape 4" descr="2Q==">
            <a:extLst>
              <a:ext uri="{FF2B5EF4-FFF2-40B4-BE49-F238E27FC236}">
                <a16:creationId xmlns:a16="http://schemas.microsoft.com/office/drawing/2014/main" id="{DFDF0697-D849-48BE-AC91-D1202B6C33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0244" name="AutoShape 5" descr="2Q==">
            <a:extLst>
              <a:ext uri="{FF2B5EF4-FFF2-40B4-BE49-F238E27FC236}">
                <a16:creationId xmlns:a16="http://schemas.microsoft.com/office/drawing/2014/main" id="{9EFD86B9-5B79-4F9E-943A-2F5B0318C3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0245" name="AutoShape 6" descr="2Q==">
            <a:extLst>
              <a:ext uri="{FF2B5EF4-FFF2-40B4-BE49-F238E27FC236}">
                <a16:creationId xmlns:a16="http://schemas.microsoft.com/office/drawing/2014/main" id="{62DE9B96-E97E-4BC1-B4CA-194449EC1E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10246" name="Picture 7" descr="20-6">
            <a:extLst>
              <a:ext uri="{FF2B5EF4-FFF2-40B4-BE49-F238E27FC236}">
                <a16:creationId xmlns:a16="http://schemas.microsoft.com/office/drawing/2014/main" id="{E703B6E8-D51B-4936-8A73-45B858FAF7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>
          <a:xfrm>
            <a:off x="0" y="0"/>
            <a:ext cx="1082675" cy="693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9206E31-2D61-476D-9FE2-DE813EB722A0}"/>
              </a:ext>
            </a:extLst>
          </p:cNvPr>
          <p:cNvSpPr/>
          <p:nvPr/>
        </p:nvSpPr>
        <p:spPr>
          <a:xfrm>
            <a:off x="3587750" y="547688"/>
            <a:ext cx="4146550" cy="93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E5A155-095C-46DF-8E5B-73FCBE8A7B01}"/>
              </a:ext>
            </a:extLst>
          </p:cNvPr>
          <p:cNvSpPr/>
          <p:nvPr/>
        </p:nvSpPr>
        <p:spPr>
          <a:xfrm>
            <a:off x="9398000" y="1012825"/>
            <a:ext cx="1447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19CFF-6A05-4E1C-B01A-2982866EF8E8}"/>
              </a:ext>
            </a:extLst>
          </p:cNvPr>
          <p:cNvSpPr txBox="1"/>
          <p:nvPr/>
        </p:nvSpPr>
        <p:spPr>
          <a:xfrm>
            <a:off x="1524000" y="609600"/>
            <a:ext cx="70056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Ki a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Ranginui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ki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a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Papatūānuku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kōrua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304ADD-67A7-4EDA-9E1F-3E45EF0C146D}"/>
              </a:ext>
            </a:extLst>
          </p:cNvPr>
          <p:cNvSpPr txBox="1"/>
          <p:nvPr/>
        </p:nvSpPr>
        <p:spPr>
          <a:xfrm>
            <a:off x="1528763" y="76200"/>
            <a:ext cx="7005637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koutou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katoa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.</a:t>
            </a:r>
            <a:b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8792E7-B0A6-449A-8634-F89CF0055EE0}"/>
              </a:ext>
            </a:extLst>
          </p:cNvPr>
          <p:cNvSpPr txBox="1"/>
          <p:nvPr/>
        </p:nvSpPr>
        <p:spPr>
          <a:xfrm>
            <a:off x="1143000" y="1138238"/>
            <a:ext cx="787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Ki a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Tāne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a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Tangaroa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a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Tāwhiri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mā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koutou.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65097E-9740-4295-B3CF-5E48C09BFA73}"/>
              </a:ext>
            </a:extLst>
          </p:cNvPr>
          <p:cNvSpPr txBox="1"/>
          <p:nvPr/>
        </p:nvSpPr>
        <p:spPr>
          <a:xfrm>
            <a:off x="914400" y="1608138"/>
            <a:ext cx="8382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Ki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ngā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maunga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ngā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awa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ki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te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ngahere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ki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te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moana</a:t>
            </a:r>
            <a:endParaRPr lang="en-NZ" altLang="en-US" sz="2400" b="1" dirty="0">
              <a:solidFill>
                <a:srgbClr val="00800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tēna koutou katoa.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DABD92-0F3A-4A1A-BFE6-601855B1A18F}"/>
              </a:ext>
            </a:extLst>
          </p:cNvPr>
          <p:cNvSpPr txBox="1"/>
          <p:nvPr/>
        </p:nvSpPr>
        <p:spPr>
          <a:xfrm>
            <a:off x="1524000" y="3424238"/>
            <a:ext cx="70056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E ngā tangata o te hau kainga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FE8AEB-DA8B-4741-9F91-AEC6B3A4E029}"/>
              </a:ext>
            </a:extLst>
          </p:cNvPr>
          <p:cNvSpPr txBox="1"/>
          <p:nvPr/>
        </p:nvSpPr>
        <p:spPr>
          <a:xfrm>
            <a:off x="1524000" y="3881438"/>
            <a:ext cx="70056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E ngā kaumatua, ngā kuia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EC4571-4FBC-49E2-8C8D-AC1B140D0148}"/>
              </a:ext>
            </a:extLst>
          </p:cNvPr>
          <p:cNvSpPr txBox="1"/>
          <p:nvPr/>
        </p:nvSpPr>
        <p:spPr>
          <a:xfrm>
            <a:off x="1524000" y="4337050"/>
            <a:ext cx="7005638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koutou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katoa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.</a:t>
            </a:r>
            <a:b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1B06D4-1044-49EC-9757-6A04B824553A}"/>
              </a:ext>
            </a:extLst>
          </p:cNvPr>
          <p:cNvSpPr txBox="1"/>
          <p:nvPr/>
        </p:nvSpPr>
        <p:spPr>
          <a:xfrm>
            <a:off x="1524000" y="4872038"/>
            <a:ext cx="70056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E te whānau o ____________, tēnā koutou.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5906DC-BDB7-4B8B-84F8-3E65FEAE56D6}"/>
              </a:ext>
            </a:extLst>
          </p:cNvPr>
          <p:cNvSpPr txBox="1"/>
          <p:nvPr/>
        </p:nvSpPr>
        <p:spPr>
          <a:xfrm>
            <a:off x="1219200" y="5481638"/>
            <a:ext cx="7772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Ko te ____________ te kaupapa o tēnei hui...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A95237-E9F2-45A3-9E0F-88CD76F4F330}"/>
              </a:ext>
            </a:extLst>
          </p:cNvPr>
          <p:cNvSpPr txBox="1"/>
          <p:nvPr/>
        </p:nvSpPr>
        <p:spPr>
          <a:xfrm>
            <a:off x="1524000" y="6019800"/>
            <a:ext cx="7005638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Nō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reira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,</a:t>
            </a:r>
          </a:p>
          <a:p>
            <a:pPr algn="ctr">
              <a:defRPr/>
            </a:pP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Tēnā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 koutou </a:t>
            </a:r>
            <a:r>
              <a:rPr lang="en-NZ" altLang="en-US" sz="2400" b="1" dirty="0" err="1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katoa</a:t>
            </a: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.</a:t>
            </a:r>
            <a:b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785AE9-5680-415D-A95F-43610F3336E3}"/>
              </a:ext>
            </a:extLst>
          </p:cNvPr>
          <p:cNvSpPr txBox="1"/>
          <p:nvPr/>
        </p:nvSpPr>
        <p:spPr>
          <a:xfrm>
            <a:off x="914400" y="2446338"/>
            <a:ext cx="8382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E ngā mate haere haere haere atu rā</a:t>
            </a:r>
          </a:p>
          <a:p>
            <a:pPr algn="ctr">
              <a:defRPr/>
            </a:pPr>
            <a:r>
              <a:rPr lang="mi-NZ" alt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E te hunga ora, tihei mauri ora</a:t>
            </a:r>
            <a:endParaRPr lang="en-NZ" altLang="en-US" sz="2400" b="1" dirty="0">
              <a:solidFill>
                <a:srgbClr val="C000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5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 descr="2Q==">
            <a:extLst>
              <a:ext uri="{FF2B5EF4-FFF2-40B4-BE49-F238E27FC236}">
                <a16:creationId xmlns:a16="http://schemas.microsoft.com/office/drawing/2014/main" id="{00FC0C5C-957C-44CA-92E3-4AAB430374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1267" name="AutoShape 4" descr="2Q==">
            <a:extLst>
              <a:ext uri="{FF2B5EF4-FFF2-40B4-BE49-F238E27FC236}">
                <a16:creationId xmlns:a16="http://schemas.microsoft.com/office/drawing/2014/main" id="{671D9D56-52B0-468B-BC42-3814CAE78D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1268" name="AutoShape 5" descr="2Q==">
            <a:extLst>
              <a:ext uri="{FF2B5EF4-FFF2-40B4-BE49-F238E27FC236}">
                <a16:creationId xmlns:a16="http://schemas.microsoft.com/office/drawing/2014/main" id="{0746BAD2-93F1-42D2-B5CE-645A8F40F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11269" name="AutoShape 6" descr="2Q==">
            <a:extLst>
              <a:ext uri="{FF2B5EF4-FFF2-40B4-BE49-F238E27FC236}">
                <a16:creationId xmlns:a16="http://schemas.microsoft.com/office/drawing/2014/main" id="{271F1EF4-8B59-4906-AD05-850138C43D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11270" name="Picture 7" descr="20-6">
            <a:extLst>
              <a:ext uri="{FF2B5EF4-FFF2-40B4-BE49-F238E27FC236}">
                <a16:creationId xmlns:a16="http://schemas.microsoft.com/office/drawing/2014/main" id="{5D1B8685-67EE-476D-A50B-57E27DAD9A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>
          <a:xfrm>
            <a:off x="0" y="0"/>
            <a:ext cx="1082675" cy="693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9A9E979-C374-4877-B0E4-D01EFD662079}"/>
              </a:ext>
            </a:extLst>
          </p:cNvPr>
          <p:cNvSpPr/>
          <p:nvPr/>
        </p:nvSpPr>
        <p:spPr>
          <a:xfrm>
            <a:off x="3587750" y="547688"/>
            <a:ext cx="4146550" cy="93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ECF65-E3A3-46EE-86BD-A536CBED9AAA}"/>
              </a:ext>
            </a:extLst>
          </p:cNvPr>
          <p:cNvSpPr/>
          <p:nvPr/>
        </p:nvSpPr>
        <p:spPr>
          <a:xfrm>
            <a:off x="9398000" y="1012825"/>
            <a:ext cx="1447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CE479-3CB7-4C38-A29E-181E3669506E}"/>
              </a:ext>
            </a:extLst>
          </p:cNvPr>
          <p:cNvSpPr txBox="1"/>
          <p:nvPr/>
        </p:nvSpPr>
        <p:spPr>
          <a:xfrm>
            <a:off x="990600" y="609600"/>
            <a:ext cx="79962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Sky and Earth, appreciation to you both.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C1BC37-3DF6-410D-AD25-012F417D9569}"/>
              </a:ext>
            </a:extLst>
          </p:cNvPr>
          <p:cNvSpPr txBox="1"/>
          <p:nvPr/>
        </p:nvSpPr>
        <p:spPr>
          <a:xfrm>
            <a:off x="1528763" y="76200"/>
            <a:ext cx="7005637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Greetings to you all.</a:t>
            </a:r>
            <a:b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967AA9-BA17-42B5-81D7-15304C5E2B34}"/>
              </a:ext>
            </a:extLst>
          </p:cNvPr>
          <p:cNvSpPr txBox="1"/>
          <p:nvPr/>
        </p:nvSpPr>
        <p:spPr>
          <a:xfrm>
            <a:off x="1143000" y="1138238"/>
            <a:ext cx="7874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To the spirit energy of Forest, of Ocean, of Wind and other realms, acknowledgements to you.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B547A8-F25E-4140-8100-4FDC4B158383}"/>
              </a:ext>
            </a:extLst>
          </p:cNvPr>
          <p:cNvSpPr txBox="1"/>
          <p:nvPr/>
        </p:nvSpPr>
        <p:spPr>
          <a:xfrm>
            <a:off x="914400" y="1912938"/>
            <a:ext cx="8382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To the mountains, the rivers, the bush, the ocean acknowledgements of you all.</a:t>
            </a:r>
            <a:endParaRPr lang="en-NZ" altLang="en-US" sz="2400" b="1" dirty="0">
              <a:solidFill>
                <a:srgbClr val="0080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BD917D-B41D-46E6-B3DC-75C623D67B34}"/>
              </a:ext>
            </a:extLst>
          </p:cNvPr>
          <p:cNvSpPr txBox="1"/>
          <p:nvPr/>
        </p:nvSpPr>
        <p:spPr>
          <a:xfrm>
            <a:off x="1524000" y="3576638"/>
            <a:ext cx="70056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To the people of the home winds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556C53-53F1-468B-8D32-007FAA0080AA}"/>
              </a:ext>
            </a:extLst>
          </p:cNvPr>
          <p:cNvSpPr txBox="1"/>
          <p:nvPr/>
        </p:nvSpPr>
        <p:spPr>
          <a:xfrm>
            <a:off x="1524000" y="3957638"/>
            <a:ext cx="70056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To the elders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1CCA6E-BCE6-40F2-A1F4-4A1C6037C1C1}"/>
              </a:ext>
            </a:extLst>
          </p:cNvPr>
          <p:cNvSpPr txBox="1"/>
          <p:nvPr/>
        </p:nvSpPr>
        <p:spPr>
          <a:xfrm>
            <a:off x="1524000" y="4337050"/>
            <a:ext cx="7005638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Greetings and appreciation to you all.</a:t>
            </a:r>
            <a:b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6228E3-3865-496E-90DF-34C52D654A6C}"/>
              </a:ext>
            </a:extLst>
          </p:cNvPr>
          <p:cNvSpPr txBox="1"/>
          <p:nvPr/>
        </p:nvSpPr>
        <p:spPr>
          <a:xfrm>
            <a:off x="457200" y="4948238"/>
            <a:ext cx="9321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To the family (collective) of ____, hello to you all.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A0525D-FDCC-40AC-BD6F-B16CEA16A785}"/>
              </a:ext>
            </a:extLst>
          </p:cNvPr>
          <p:cNvSpPr txBox="1"/>
          <p:nvPr/>
        </p:nvSpPr>
        <p:spPr>
          <a:xfrm>
            <a:off x="609600" y="555783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_______ is the focus topic of today’s meeting...</a:t>
            </a:r>
            <a:endParaRPr lang="en-NZ" altLang="en-US" sz="2400" b="1" dirty="0">
              <a:solidFill>
                <a:srgbClr val="00CC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281B0C-AA1A-4E0B-B08E-9F07FE8A8FD0}"/>
              </a:ext>
            </a:extLst>
          </p:cNvPr>
          <p:cNvSpPr txBox="1"/>
          <p:nvPr/>
        </p:nvSpPr>
        <p:spPr>
          <a:xfrm>
            <a:off x="1524000" y="6019800"/>
            <a:ext cx="7005638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Therefore,</a:t>
            </a:r>
          </a:p>
          <a:p>
            <a:pPr algn="ctr">
              <a:defRPr/>
            </a:pPr>
            <a: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  <a:t>Greetings and acknowledgements to you all.</a:t>
            </a:r>
            <a:br>
              <a:rPr lang="en-NZ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FE05E0-8C90-438B-8448-F619ED48AFA5}"/>
              </a:ext>
            </a:extLst>
          </p:cNvPr>
          <p:cNvSpPr txBox="1"/>
          <p:nvPr/>
        </p:nvSpPr>
        <p:spPr>
          <a:xfrm>
            <a:off x="914400" y="2751138"/>
            <a:ext cx="8382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mi-NZ" alt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A farewell for those passed</a:t>
            </a:r>
          </a:p>
          <a:p>
            <a:pPr algn="ctr">
              <a:defRPr/>
            </a:pPr>
            <a:r>
              <a:rPr lang="mi-NZ" alt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To those blessed with life, embrace the breath of life</a:t>
            </a:r>
            <a:endParaRPr lang="en-NZ" altLang="en-US" sz="2400" b="1" dirty="0">
              <a:solidFill>
                <a:srgbClr val="C000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 descr="2Q==">
            <a:extLst>
              <a:ext uri="{FF2B5EF4-FFF2-40B4-BE49-F238E27FC236}">
                <a16:creationId xmlns:a16="http://schemas.microsoft.com/office/drawing/2014/main" id="{04554801-D281-437C-910C-5935AE02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9219" name="AutoShape 4" descr="2Q==">
            <a:extLst>
              <a:ext uri="{FF2B5EF4-FFF2-40B4-BE49-F238E27FC236}">
                <a16:creationId xmlns:a16="http://schemas.microsoft.com/office/drawing/2014/main" id="{4059BDCA-8538-487E-8FDB-59DDA2304E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9220" name="AutoShape 5" descr="2Q==">
            <a:extLst>
              <a:ext uri="{FF2B5EF4-FFF2-40B4-BE49-F238E27FC236}">
                <a16:creationId xmlns:a16="http://schemas.microsoft.com/office/drawing/2014/main" id="{04127D4F-BD2B-4922-9286-1745E00D01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9221" name="AutoShape 6" descr="2Q==">
            <a:extLst>
              <a:ext uri="{FF2B5EF4-FFF2-40B4-BE49-F238E27FC236}">
                <a16:creationId xmlns:a16="http://schemas.microsoft.com/office/drawing/2014/main" id="{C435A2F7-1232-4CD1-8A17-42BCD9EBB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9222" name="Picture 7" descr="20-6">
            <a:extLst>
              <a:ext uri="{FF2B5EF4-FFF2-40B4-BE49-F238E27FC236}">
                <a16:creationId xmlns:a16="http://schemas.microsoft.com/office/drawing/2014/main" id="{0B1AE5A7-7F2A-4B53-9382-C3D60DE5B1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86" b="52499"/>
          <a:stretch>
            <a:fillRect/>
          </a:stretch>
        </p:blipFill>
        <p:spPr>
          <a:xfrm>
            <a:off x="0" y="6248400"/>
            <a:ext cx="91440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3" name="Rectangle 3">
            <a:extLst>
              <a:ext uri="{FF2B5EF4-FFF2-40B4-BE49-F238E27FC236}">
                <a16:creationId xmlns:a16="http://schemas.microsoft.com/office/drawing/2014/main" id="{9E714920-6435-4F05-8A46-B0BDDB8E1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066800"/>
            <a:ext cx="9144000" cy="4329113"/>
          </a:xfrm>
        </p:spPr>
        <p:txBody>
          <a:bodyPr/>
          <a:lstStyle/>
          <a:p>
            <a:pPr>
              <a:spcAft>
                <a:spcPts val="800"/>
              </a:spcAft>
            </a:pPr>
            <a:br>
              <a:rPr lang="en-NZ" altLang="en-US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6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Ranginui</a:t>
            </a:r>
            <a:r>
              <a:rPr lang="en-NZ" altLang="en-US" sz="60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e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tū</a:t>
            </a: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nei</a:t>
            </a:r>
            <a:br>
              <a:rPr lang="en-NZ" altLang="en-US" sz="6000" dirty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NZ" altLang="en-US" sz="6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Papatūānuku</a:t>
            </a:r>
            <a:r>
              <a:rPr lang="en-NZ" altLang="en-US" sz="60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e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takoto</a:t>
            </a: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nei</a:t>
            </a:r>
            <a:br>
              <a:rPr lang="en-NZ" altLang="en-US" sz="6000" dirty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NZ" altLang="en-US" sz="6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Tēnā</a:t>
            </a:r>
            <a:r>
              <a:rPr lang="en-NZ" altLang="en-US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kōrua</a:t>
            </a:r>
            <a:br>
              <a:rPr lang="en-NZ" altLang="en-US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en-NZ" alt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6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</a:t>
            </a:r>
            <a:r>
              <a:rPr lang="en-NZ" altLang="en-US" sz="60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whānau</a:t>
            </a:r>
            <a:r>
              <a:rPr lang="en-NZ" altLang="en-US" sz="60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br>
              <a:rPr lang="en-NZ" altLang="en-US" sz="6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e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huihui</a:t>
            </a: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mai</a:t>
            </a:r>
            <a:r>
              <a:rPr lang="en-NZ" altLang="en-US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6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nei</a:t>
            </a:r>
            <a:br>
              <a:rPr lang="en-NZ" altLang="en-US" sz="4800" dirty="0">
                <a:latin typeface="Comic Sans MS" panose="030F0702030302020204" pitchFamily="66" charset="0"/>
              </a:rPr>
            </a:br>
            <a:r>
              <a:rPr lang="en-NZ" altLang="en-US" sz="6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Tēnā</a:t>
            </a:r>
            <a:r>
              <a:rPr lang="en-NZ" altLang="en-US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koutou </a:t>
            </a:r>
            <a:r>
              <a:rPr lang="en-NZ" altLang="en-US" sz="6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katoa</a:t>
            </a:r>
            <a:br>
              <a:rPr lang="en-US" altLang="en-US" sz="7200" b="1" dirty="0">
                <a:solidFill>
                  <a:srgbClr val="00CC00"/>
                </a:solidFill>
                <a:cs typeface="Arial" panose="020B0604020202020204" pitchFamily="34" charset="0"/>
              </a:rPr>
            </a:br>
            <a:endParaRPr lang="en-US" altLang="en-US" sz="2000" b="1" dirty="0">
              <a:solidFill>
                <a:srgbClr val="00CC00"/>
              </a:solidFill>
            </a:endParaRPr>
          </a:p>
        </p:txBody>
      </p:sp>
      <p:pic>
        <p:nvPicPr>
          <p:cNvPr id="9224" name="Picture 7" descr="20-6">
            <a:extLst>
              <a:ext uri="{FF2B5EF4-FFF2-40B4-BE49-F238E27FC236}">
                <a16:creationId xmlns:a16="http://schemas.microsoft.com/office/drawing/2014/main" id="{4DD1C696-D2AE-41D3-8AD6-E40F75E39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86" b="52499"/>
          <a:stretch>
            <a:fillRect/>
          </a:stretch>
        </p:blipFill>
        <p:spPr bwMode="auto">
          <a:xfrm>
            <a:off x="0" y="-304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7F617A-666B-47B8-B0B0-66B9247CC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371600"/>
            <a:ext cx="513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8000"/>
                </a:solidFill>
                <a:latin typeface="Century Gothic" panose="020B0502020202020204" pitchFamily="34" charset="0"/>
              </a:rPr>
              <a:t>Sky Father standing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55AAB5-C36A-409F-ACFF-A9F7289EF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1535"/>
            <a:ext cx="6040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8000"/>
                </a:solidFill>
                <a:latin typeface="Century Gothic" panose="020B0502020202020204" pitchFamily="34" charset="0"/>
              </a:rPr>
              <a:t>Earth Mother who lies here always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2DB38F-536C-434F-86B1-0B9D0D56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966" y="4394990"/>
            <a:ext cx="513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8000"/>
                </a:solidFill>
                <a:latin typeface="Century Gothic" panose="020B0502020202020204" pitchFamily="34" charset="0"/>
              </a:rPr>
              <a:t>The ‘family’ (collective)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7696CC-560D-49BF-8CD3-205F060CF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86125"/>
            <a:ext cx="879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8000"/>
                </a:solidFill>
                <a:latin typeface="Century Gothic" panose="020B0502020202020204" pitchFamily="34" charset="0"/>
              </a:rPr>
              <a:t>Acknowledgement and appreciation of you both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1C56CD-CBBE-49CA-A145-DD76B7A94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7575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8000"/>
                </a:solidFill>
                <a:latin typeface="Century Gothic" panose="020B0502020202020204" pitchFamily="34" charset="0"/>
              </a:rPr>
              <a:t>Who are gathered here now – greetings to you all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5C75012C-DF4A-48FB-A753-EC57CCC57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-533400"/>
            <a:ext cx="79248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800"/>
              </a:spcAft>
              <a:buFontTx/>
              <a:buNone/>
            </a:pPr>
            <a:br>
              <a:rPr lang="en-NZ" altLang="en-US" sz="6000" b="1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  <a:t>Te </a:t>
            </a:r>
            <a:r>
              <a:rPr lang="en-NZ" altLang="en-US" sz="6000" b="1">
                <a:solidFill>
                  <a:srgbClr val="006600"/>
                </a:solidFill>
                <a:latin typeface="Comic Sans MS" panose="030F0702030302020204" pitchFamily="66" charset="0"/>
              </a:rPr>
              <a:t>whare</a:t>
            </a:r>
            <a: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  <a:t> e tū nei</a:t>
            </a:r>
            <a:b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  <a:t>Te </a:t>
            </a:r>
            <a:r>
              <a:rPr lang="en-NZ" altLang="en-US" sz="6000" b="1">
                <a:solidFill>
                  <a:srgbClr val="006600"/>
                </a:solidFill>
                <a:latin typeface="Comic Sans MS" panose="030F0702030302020204" pitchFamily="66" charset="0"/>
              </a:rPr>
              <a:t>papa</a:t>
            </a:r>
            <a: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  <a:t> e takoto rā</a:t>
            </a:r>
            <a:b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002060"/>
                </a:solidFill>
                <a:latin typeface="Comic Sans MS" panose="030F0702030302020204" pitchFamily="66" charset="0"/>
              </a:rPr>
              <a:t>Tēnā kōrua</a:t>
            </a:r>
          </a:p>
          <a:p>
            <a:pPr>
              <a:spcBef>
                <a:spcPct val="0"/>
              </a:spcBef>
              <a:spcAft>
                <a:spcPts val="800"/>
              </a:spcAft>
              <a:buFontTx/>
              <a:buNone/>
            </a:pPr>
            <a:br>
              <a:rPr lang="en-NZ" altLang="en-US" sz="1200" b="1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en-NZ" altLang="en-US" sz="1600" b="1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  <a:t>Te </a:t>
            </a:r>
            <a:r>
              <a:rPr lang="en-NZ" altLang="en-US" sz="6000" b="1">
                <a:solidFill>
                  <a:srgbClr val="006600"/>
                </a:solidFill>
                <a:latin typeface="Comic Sans MS" panose="030F0702030302020204" pitchFamily="66" charset="0"/>
              </a:rPr>
              <a:t>whānau</a:t>
            </a:r>
            <a:r>
              <a:rPr lang="en-NZ" altLang="en-US" sz="6000" b="1">
                <a:solidFill>
                  <a:srgbClr val="008000"/>
                </a:solidFill>
                <a:latin typeface="Comic Sans MS" panose="030F0702030302020204" pitchFamily="66" charset="0"/>
              </a:rPr>
              <a:t> e huihui mai nei</a:t>
            </a:r>
            <a:br>
              <a:rPr lang="en-NZ" altLang="en-US" sz="4800" b="1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en-NZ" altLang="en-US" sz="6000" b="1">
                <a:solidFill>
                  <a:srgbClr val="002060"/>
                </a:solidFill>
                <a:latin typeface="Comic Sans MS" panose="030F0702030302020204" pitchFamily="66" charset="0"/>
              </a:rPr>
              <a:t>Tēnā koutou katoa</a:t>
            </a:r>
            <a:br>
              <a:rPr lang="en-US" altLang="en-US" sz="7200" b="1">
                <a:solidFill>
                  <a:srgbClr val="00CC00"/>
                </a:solidFill>
                <a:cs typeface="Arial" panose="020B0604020202020204" pitchFamily="34" charset="0"/>
              </a:rPr>
            </a:br>
            <a:endParaRPr lang="en-US" altLang="en-US" sz="2000" b="1">
              <a:solidFill>
                <a:srgbClr val="00CC00"/>
              </a:solidFill>
            </a:endParaRPr>
          </a:p>
        </p:txBody>
      </p:sp>
      <p:pic>
        <p:nvPicPr>
          <p:cNvPr id="15363" name="Picture 7" descr="20-6">
            <a:extLst>
              <a:ext uri="{FF2B5EF4-FFF2-40B4-BE49-F238E27FC236}">
                <a16:creationId xmlns:a16="http://schemas.microsoft.com/office/drawing/2014/main" id="{6690D432-DA5E-4D2D-947F-95D97D6D5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 bwMode="auto">
          <a:xfrm>
            <a:off x="0" y="0"/>
            <a:ext cx="108267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457DFD-5581-4C01-901A-FEAC2BF9F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85725"/>
            <a:ext cx="5137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latin typeface="Century Gothic" panose="020B0502020202020204" pitchFamily="34" charset="0"/>
              </a:rPr>
              <a:t>The house that stands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18BF6C-15CE-4D1E-8914-3DC4307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90725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Century Gothic" panose="020B0502020202020204" pitchFamily="34" charset="0"/>
              </a:rPr>
              <a:t>The earth that lays there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7EEBA2-B717-4428-BC75-EE617D111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32313"/>
            <a:ext cx="4953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Century Gothic" panose="020B0502020202020204" pitchFamily="34" charset="0"/>
              </a:rPr>
              <a:t>The ‘family’ (collective) who have gathered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D8098-2918-47E3-94EB-CC7EF1060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57525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Century Gothic" panose="020B0502020202020204" pitchFamily="34" charset="0"/>
              </a:rPr>
              <a:t>Acknowledgement of you both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73D7D0-3CA1-4B99-A27C-DC759F687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334125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Century Gothic" panose="020B0502020202020204" pitchFamily="34" charset="0"/>
              </a:rPr>
              <a:t>Greetings to you all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 descr="2Q==">
            <a:extLst>
              <a:ext uri="{FF2B5EF4-FFF2-40B4-BE49-F238E27FC236}">
                <a16:creationId xmlns:a16="http://schemas.microsoft.com/office/drawing/2014/main" id="{78C01719-DFC6-4C32-913D-84A3234AB9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7171" name="AutoShape 4" descr="2Q==">
            <a:extLst>
              <a:ext uri="{FF2B5EF4-FFF2-40B4-BE49-F238E27FC236}">
                <a16:creationId xmlns:a16="http://schemas.microsoft.com/office/drawing/2014/main" id="{B9A5D6FF-189C-4EF0-8AB5-CBD03B12D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7172" name="AutoShape 5" descr="2Q==">
            <a:extLst>
              <a:ext uri="{FF2B5EF4-FFF2-40B4-BE49-F238E27FC236}">
                <a16:creationId xmlns:a16="http://schemas.microsoft.com/office/drawing/2014/main" id="{24D5E258-908E-4C45-B4E9-F2A1A14553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7173" name="AutoShape 6" descr="2Q==">
            <a:extLst>
              <a:ext uri="{FF2B5EF4-FFF2-40B4-BE49-F238E27FC236}">
                <a16:creationId xmlns:a16="http://schemas.microsoft.com/office/drawing/2014/main" id="{E4360046-C49D-4F49-9EFE-85A367F9DE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7174" name="Picture 7" descr="20-6">
            <a:extLst>
              <a:ext uri="{FF2B5EF4-FFF2-40B4-BE49-F238E27FC236}">
                <a16:creationId xmlns:a16="http://schemas.microsoft.com/office/drawing/2014/main" id="{8950776F-88D4-4AD3-B35D-5DD8AA15D1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86" b="52499"/>
          <a:stretch>
            <a:fillRect/>
          </a:stretch>
        </p:blipFill>
        <p:spPr>
          <a:xfrm>
            <a:off x="0" y="2667000"/>
            <a:ext cx="91440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Rectangle 3">
            <a:extLst>
              <a:ext uri="{FF2B5EF4-FFF2-40B4-BE49-F238E27FC236}">
                <a16:creationId xmlns:a16="http://schemas.microsoft.com/office/drawing/2014/main" id="{21741348-AFDA-4A4D-8992-6BB828938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9144000" cy="2362200"/>
          </a:xfrm>
        </p:spPr>
        <p:txBody>
          <a:bodyPr/>
          <a:lstStyle/>
          <a:p>
            <a:pPr>
              <a:spcAft>
                <a:spcPts val="800"/>
              </a:spcAft>
            </a:pPr>
            <a:br>
              <a:rPr lang="en-NZ" altLang="en-US" sz="4000" b="1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4000">
                <a:solidFill>
                  <a:schemeClr val="tx1"/>
                </a:solidFill>
                <a:latin typeface="Comic Sans MS" panose="030F0702030302020204" pitchFamily="66" charset="0"/>
              </a:rPr>
              <a:t>If you are </a:t>
            </a:r>
            <a:r>
              <a:rPr lang="en-NZ" altLang="en-US" sz="4000" u="sng">
                <a:solidFill>
                  <a:schemeClr val="tx1"/>
                </a:solidFill>
                <a:latin typeface="Comic Sans MS" panose="030F0702030302020204" pitchFamily="66" charset="0"/>
              </a:rPr>
              <a:t>hosting</a:t>
            </a:r>
            <a:r>
              <a:rPr lang="en-NZ" altLang="en-US" sz="4000">
                <a:solidFill>
                  <a:schemeClr val="tx1"/>
                </a:solidFill>
                <a:latin typeface="Comic Sans MS" panose="030F0702030302020204" pitchFamily="66" charset="0"/>
              </a:rPr>
              <a:t> then it is important to include words of </a:t>
            </a:r>
            <a:r>
              <a:rPr lang="en-NZ" altLang="en-US" sz="4000" b="1">
                <a:solidFill>
                  <a:schemeClr val="tx1"/>
                </a:solidFill>
                <a:latin typeface="Comic Sans MS" panose="030F0702030302020204" pitchFamily="66" charset="0"/>
              </a:rPr>
              <a:t>welcome </a:t>
            </a:r>
            <a:r>
              <a:rPr lang="en-NZ" altLang="en-US" sz="4000" b="1">
                <a:solidFill>
                  <a:srgbClr val="C00000"/>
                </a:solidFill>
                <a:latin typeface="Comic Sans MS" panose="030F0702030302020204" pitchFamily="66" charset="0"/>
              </a:rPr>
              <a:t>“Nau mai, haere mai”</a:t>
            </a:r>
            <a:br>
              <a:rPr lang="en-US" altLang="en-US" sz="4800" b="1">
                <a:solidFill>
                  <a:srgbClr val="00CC00"/>
                </a:solidFill>
                <a:cs typeface="Arial" panose="020B0604020202020204" pitchFamily="34" charset="0"/>
              </a:rPr>
            </a:br>
            <a:endParaRPr lang="en-US" altLang="en-US" sz="1200" b="1">
              <a:solidFill>
                <a:srgbClr val="00CC00"/>
              </a:solidFill>
            </a:endParaRPr>
          </a:p>
        </p:txBody>
      </p:sp>
      <p:sp>
        <p:nvSpPr>
          <p:cNvPr id="7176" name="Rectangle 3">
            <a:extLst>
              <a:ext uri="{FF2B5EF4-FFF2-40B4-BE49-F238E27FC236}">
                <a16:creationId xmlns:a16="http://schemas.microsoft.com/office/drawing/2014/main" id="{A44B64BB-A79B-4373-B3A1-604B4B951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86200"/>
            <a:ext cx="9144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br>
              <a:rPr lang="en-NZ" altLang="en-US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4000" dirty="0">
                <a:latin typeface="Comic Sans MS" panose="030F0702030302020204" pitchFamily="66" charset="0"/>
              </a:rPr>
              <a:t>If you are </a:t>
            </a:r>
            <a:r>
              <a:rPr lang="en-NZ" altLang="en-US" sz="4000" u="sng" dirty="0">
                <a:latin typeface="Comic Sans MS" panose="030F0702030302020204" pitchFamily="66" charset="0"/>
              </a:rPr>
              <a:t>visiting</a:t>
            </a:r>
            <a:r>
              <a:rPr lang="en-NZ" altLang="en-US" sz="4000" dirty="0">
                <a:latin typeface="Comic Sans MS" panose="030F0702030302020204" pitchFamily="66" charset="0"/>
              </a:rPr>
              <a:t> then it is important to</a:t>
            </a:r>
            <a:r>
              <a:rPr lang="en-NZ" altLang="en-US" sz="4000" b="1" dirty="0">
                <a:latin typeface="Comic Sans MS" panose="030F0702030302020204" pitchFamily="66" charset="0"/>
              </a:rPr>
              <a:t> thank </a:t>
            </a:r>
            <a:r>
              <a:rPr lang="en-NZ" altLang="en-US" sz="4000" dirty="0">
                <a:latin typeface="Comic Sans MS" panose="030F0702030302020204" pitchFamily="66" charset="0"/>
              </a:rPr>
              <a:t>the hosts for their </a:t>
            </a:r>
            <a:r>
              <a:rPr lang="en-NZ" altLang="en-US" sz="4000" b="1" dirty="0" err="1">
                <a:latin typeface="Comic Sans MS" panose="030F0702030302020204" pitchFamily="66" charset="0"/>
              </a:rPr>
              <a:t>manaakitanga</a:t>
            </a:r>
            <a:r>
              <a:rPr lang="en-NZ" altLang="en-US" sz="4000" b="1" dirty="0">
                <a:latin typeface="Comic Sans MS" panose="030F0702030302020204" pitchFamily="66" charset="0"/>
              </a:rPr>
              <a:t> (hospitality)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“Ka </a:t>
            </a:r>
            <a:r>
              <a:rPr lang="en-NZ" altLang="en-US" sz="4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nui</a:t>
            </a: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</a:t>
            </a: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maioha</a:t>
            </a: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mō</a:t>
            </a: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</a:t>
            </a: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manaakitanga</a:t>
            </a:r>
            <a:r>
              <a:rPr lang="en-NZ" alt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”</a:t>
            </a:r>
            <a:br>
              <a:rPr lang="en-US" altLang="en-US" sz="4800" b="1" dirty="0">
                <a:solidFill>
                  <a:srgbClr val="00CC00"/>
                </a:solidFill>
                <a:cs typeface="Arial" panose="020B0604020202020204" pitchFamily="34" charset="0"/>
              </a:rPr>
            </a:br>
            <a:endParaRPr lang="en-US" altLang="en-US" sz="12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8A64E66-4FB3-4B5C-8992-F843DF3F9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04125" cy="1524000"/>
          </a:xfrm>
        </p:spPr>
        <p:txBody>
          <a:bodyPr/>
          <a:lstStyle/>
          <a:p>
            <a:r>
              <a:rPr lang="en-NZ" altLang="en-US" sz="6600">
                <a:latin typeface="Arial Black" panose="020B0A04020102020204" pitchFamily="34" charset="0"/>
              </a:rPr>
              <a:t>Mihi</a:t>
            </a:r>
            <a:br>
              <a:rPr lang="en-NZ" altLang="en-US" sz="4000">
                <a:latin typeface="Arial Black" panose="020B0A04020102020204" pitchFamily="34" charset="0"/>
              </a:rPr>
            </a:br>
            <a:r>
              <a:rPr lang="en-NZ" altLang="en-US" sz="4000">
                <a:latin typeface="Arial Black" panose="020B0A04020102020204" pitchFamily="34" charset="0"/>
              </a:rPr>
              <a:t>for starting a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2DCA-58F5-4E36-9715-96DDA2D7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33600"/>
            <a:ext cx="7467600" cy="4191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NZ" sz="3600" b="1" dirty="0" err="1">
                <a:solidFill>
                  <a:srgbClr val="A50021"/>
                </a:solidFill>
              </a:rPr>
              <a:t>Tēnā</a:t>
            </a:r>
            <a:r>
              <a:rPr lang="en-NZ" sz="3600" b="1" dirty="0">
                <a:solidFill>
                  <a:srgbClr val="A50021"/>
                </a:solidFill>
              </a:rPr>
              <a:t> koutou</a:t>
            </a:r>
          </a:p>
          <a:p>
            <a:pPr marL="0" indent="0" algn="ctr">
              <a:buFontTx/>
              <a:buNone/>
              <a:defRPr/>
            </a:pPr>
            <a:endParaRPr lang="en-NZ" sz="3600" b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NZ" sz="3600" b="1" dirty="0" err="1">
                <a:solidFill>
                  <a:srgbClr val="FF0000"/>
                </a:solidFill>
              </a:rPr>
              <a:t>Ngā</a:t>
            </a:r>
            <a:r>
              <a:rPr lang="en-NZ" sz="3600" b="1" dirty="0">
                <a:solidFill>
                  <a:srgbClr val="FF0000"/>
                </a:solidFill>
              </a:rPr>
              <a:t> </a:t>
            </a:r>
            <a:r>
              <a:rPr lang="en-NZ" sz="3600" b="1" dirty="0" err="1">
                <a:solidFill>
                  <a:srgbClr val="FF0000"/>
                </a:solidFill>
              </a:rPr>
              <a:t>mihi</a:t>
            </a:r>
            <a:r>
              <a:rPr lang="en-NZ" sz="3600" b="1" dirty="0">
                <a:solidFill>
                  <a:srgbClr val="FF0000"/>
                </a:solidFill>
              </a:rPr>
              <a:t> </a:t>
            </a:r>
            <a:r>
              <a:rPr lang="en-NZ" sz="3600" b="1" dirty="0" err="1">
                <a:solidFill>
                  <a:srgbClr val="FF6600"/>
                </a:solidFill>
              </a:rPr>
              <a:t>nui</a:t>
            </a:r>
            <a:r>
              <a:rPr lang="en-NZ" sz="3600" b="1" dirty="0">
                <a:solidFill>
                  <a:srgbClr val="FF0000"/>
                </a:solidFill>
              </a:rPr>
              <a:t> </a:t>
            </a:r>
            <a:r>
              <a:rPr lang="en-NZ" sz="3600" b="1" dirty="0" err="1">
                <a:solidFill>
                  <a:srgbClr val="FFC000"/>
                </a:solidFill>
              </a:rPr>
              <a:t>ki</a:t>
            </a:r>
            <a:r>
              <a:rPr lang="en-NZ" sz="3600" b="1" dirty="0">
                <a:solidFill>
                  <a:srgbClr val="FF0000"/>
                </a:solidFill>
              </a:rPr>
              <a:t> </a:t>
            </a:r>
            <a:r>
              <a:rPr lang="en-NZ" sz="3600" b="1" dirty="0">
                <a:solidFill>
                  <a:srgbClr val="33CC33"/>
                </a:solidFill>
              </a:rPr>
              <a:t>a</a:t>
            </a:r>
            <a:r>
              <a:rPr lang="en-NZ" sz="3600" b="1" dirty="0">
                <a:solidFill>
                  <a:srgbClr val="FF0000"/>
                </a:solidFill>
              </a:rPr>
              <a:t> </a:t>
            </a:r>
            <a:r>
              <a:rPr lang="en-NZ" sz="3600" b="1" dirty="0">
                <a:solidFill>
                  <a:srgbClr val="008000"/>
                </a:solidFill>
              </a:rPr>
              <a:t>koutou</a:t>
            </a:r>
            <a:r>
              <a:rPr lang="en-NZ" sz="3600" b="1" dirty="0">
                <a:solidFill>
                  <a:srgbClr val="FF0000"/>
                </a:solidFill>
              </a:rPr>
              <a:t> </a:t>
            </a:r>
            <a:r>
              <a:rPr lang="en-NZ" sz="3600" b="1" dirty="0" err="1">
                <a:solidFill>
                  <a:srgbClr val="0000FF"/>
                </a:solidFill>
              </a:rPr>
              <a:t>katoa</a:t>
            </a:r>
            <a:r>
              <a:rPr lang="en-NZ" sz="3600" b="1" dirty="0">
                <a:solidFill>
                  <a:srgbClr val="0000FF"/>
                </a:solidFill>
              </a:rPr>
              <a:t>.</a:t>
            </a:r>
          </a:p>
          <a:p>
            <a:pPr marL="0" indent="0" algn="ctr">
              <a:buFontTx/>
              <a:buNone/>
              <a:defRPr/>
            </a:pPr>
            <a:r>
              <a:rPr lang="en-NZ" sz="2800" b="1" i="1" dirty="0">
                <a:solidFill>
                  <a:srgbClr val="FF6600"/>
                </a:solidFill>
              </a:rPr>
              <a:t>Big</a:t>
            </a:r>
            <a:r>
              <a:rPr lang="en-NZ" sz="2800" b="1" i="1" dirty="0">
                <a:solidFill>
                  <a:srgbClr val="FF0000"/>
                </a:solidFill>
              </a:rPr>
              <a:t> greetings </a:t>
            </a:r>
            <a:r>
              <a:rPr lang="en-NZ" sz="2800" b="1" i="1" dirty="0">
                <a:solidFill>
                  <a:srgbClr val="FFC000"/>
                </a:solidFill>
              </a:rPr>
              <a:t>to</a:t>
            </a:r>
            <a:r>
              <a:rPr lang="en-NZ" sz="2800" b="1" i="1" dirty="0">
                <a:solidFill>
                  <a:srgbClr val="FF0000"/>
                </a:solidFill>
              </a:rPr>
              <a:t> </a:t>
            </a:r>
            <a:r>
              <a:rPr lang="en-NZ" sz="2800" b="1" i="1" dirty="0">
                <a:solidFill>
                  <a:srgbClr val="008000"/>
                </a:solidFill>
              </a:rPr>
              <a:t>you (3+) </a:t>
            </a:r>
            <a:r>
              <a:rPr lang="en-NZ" sz="2800" b="1" i="1" dirty="0">
                <a:solidFill>
                  <a:srgbClr val="0000FF"/>
                </a:solidFill>
              </a:rPr>
              <a:t>all.</a:t>
            </a:r>
          </a:p>
          <a:p>
            <a:pPr marL="0" indent="0" algn="ctr">
              <a:buFontTx/>
              <a:buNone/>
              <a:defRPr/>
            </a:pPr>
            <a:endParaRPr lang="en-NZ" sz="2800" b="1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NZ" sz="3600" b="1" dirty="0" err="1">
                <a:solidFill>
                  <a:schemeClr val="accent2">
                    <a:lumMod val="75000"/>
                  </a:schemeClr>
                </a:solidFill>
              </a:rPr>
              <a:t>Nau</a:t>
            </a:r>
            <a:r>
              <a:rPr lang="en-NZ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NZ" sz="3600" b="1" dirty="0" err="1">
                <a:solidFill>
                  <a:schemeClr val="accent2">
                    <a:lumMod val="75000"/>
                  </a:schemeClr>
                </a:solidFill>
              </a:rPr>
              <a:t>mai</a:t>
            </a:r>
            <a:r>
              <a:rPr lang="en-NZ" sz="36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NZ" sz="3600" b="1" dirty="0" err="1">
                <a:solidFill>
                  <a:schemeClr val="accent2">
                    <a:lumMod val="75000"/>
                  </a:schemeClr>
                </a:solidFill>
              </a:rPr>
              <a:t>haere</a:t>
            </a:r>
            <a:r>
              <a:rPr lang="en-NZ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NZ" sz="3600" b="1" dirty="0" err="1">
                <a:solidFill>
                  <a:schemeClr val="accent2">
                    <a:lumMod val="75000"/>
                  </a:schemeClr>
                </a:solidFill>
              </a:rPr>
              <a:t>mai</a:t>
            </a:r>
            <a:r>
              <a:rPr lang="en-NZ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NZ" sz="3600" b="1" dirty="0" err="1">
                <a:solidFill>
                  <a:srgbClr val="FFC000"/>
                </a:solidFill>
              </a:rPr>
              <a:t>ki</a:t>
            </a:r>
            <a:r>
              <a:rPr lang="en-NZ" sz="3600" b="1" dirty="0">
                <a:solidFill>
                  <a:srgbClr val="7030A0"/>
                </a:solidFill>
              </a:rPr>
              <a:t> </a:t>
            </a:r>
            <a:r>
              <a:rPr lang="en-NZ" sz="3600" b="1" dirty="0" err="1">
                <a:solidFill>
                  <a:srgbClr val="7030A0"/>
                </a:solidFill>
              </a:rPr>
              <a:t>tēnei</a:t>
            </a:r>
            <a:r>
              <a:rPr lang="en-NZ" sz="3600" b="1" dirty="0">
                <a:solidFill>
                  <a:srgbClr val="7030A0"/>
                </a:solidFill>
              </a:rPr>
              <a:t> </a:t>
            </a:r>
            <a:r>
              <a:rPr lang="en-NZ" sz="3600" b="1" dirty="0">
                <a:solidFill>
                  <a:srgbClr val="FF0066"/>
                </a:solidFill>
              </a:rPr>
              <a:t>hui.</a:t>
            </a:r>
          </a:p>
          <a:p>
            <a:pPr marL="0" indent="0" algn="ctr">
              <a:buFontTx/>
              <a:buNone/>
              <a:defRPr/>
            </a:pPr>
            <a:r>
              <a:rPr lang="en-NZ" sz="2800" b="1" i="1" dirty="0">
                <a:solidFill>
                  <a:schemeClr val="accent2">
                    <a:lumMod val="75000"/>
                  </a:schemeClr>
                </a:solidFill>
              </a:rPr>
              <a:t>Welcome, welcome </a:t>
            </a:r>
            <a:r>
              <a:rPr lang="en-NZ" sz="2800" b="1" i="1" dirty="0">
                <a:solidFill>
                  <a:srgbClr val="FFC000"/>
                </a:solidFill>
              </a:rPr>
              <a:t>to</a:t>
            </a:r>
            <a:r>
              <a:rPr lang="en-NZ" sz="2800" b="1" i="1" dirty="0">
                <a:solidFill>
                  <a:srgbClr val="FF0000"/>
                </a:solidFill>
              </a:rPr>
              <a:t> </a:t>
            </a:r>
            <a:r>
              <a:rPr lang="en-NZ" sz="2800" b="1" i="1" dirty="0">
                <a:solidFill>
                  <a:srgbClr val="7030A0"/>
                </a:solidFill>
              </a:rPr>
              <a:t>this</a:t>
            </a:r>
            <a:r>
              <a:rPr lang="en-NZ" sz="2800" b="1" i="1" dirty="0">
                <a:solidFill>
                  <a:srgbClr val="FF0000"/>
                </a:solidFill>
              </a:rPr>
              <a:t> </a:t>
            </a:r>
            <a:r>
              <a:rPr lang="en-NZ" sz="2800" b="1" i="1" dirty="0">
                <a:solidFill>
                  <a:srgbClr val="FF0066"/>
                </a:solidFill>
              </a:rPr>
              <a:t>meeting.</a:t>
            </a:r>
          </a:p>
        </p:txBody>
      </p:sp>
      <p:pic>
        <p:nvPicPr>
          <p:cNvPr id="16388" name="Picture 7" descr="20-6">
            <a:extLst>
              <a:ext uri="{FF2B5EF4-FFF2-40B4-BE49-F238E27FC236}">
                <a16:creationId xmlns:a16="http://schemas.microsoft.com/office/drawing/2014/main" id="{5C72FE17-9324-4AC7-B03F-B6534A494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 bwMode="auto">
          <a:xfrm>
            <a:off x="0" y="0"/>
            <a:ext cx="108267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 descr="2Q==">
            <a:extLst>
              <a:ext uri="{FF2B5EF4-FFF2-40B4-BE49-F238E27FC236}">
                <a16:creationId xmlns:a16="http://schemas.microsoft.com/office/drawing/2014/main" id="{9C013A81-C66D-4D31-8D2B-E76EA2C3C4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21507" name="AutoShape 4" descr="2Q==">
            <a:extLst>
              <a:ext uri="{FF2B5EF4-FFF2-40B4-BE49-F238E27FC236}">
                <a16:creationId xmlns:a16="http://schemas.microsoft.com/office/drawing/2014/main" id="{873594D7-3C7B-442B-BF4B-61ECD216D0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21508" name="AutoShape 5" descr="2Q==">
            <a:extLst>
              <a:ext uri="{FF2B5EF4-FFF2-40B4-BE49-F238E27FC236}">
                <a16:creationId xmlns:a16="http://schemas.microsoft.com/office/drawing/2014/main" id="{7971C692-0CD6-4546-B112-A4D4DB818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sp>
        <p:nvSpPr>
          <p:cNvPr id="21509" name="AutoShape 6" descr="2Q==">
            <a:extLst>
              <a:ext uri="{FF2B5EF4-FFF2-40B4-BE49-F238E27FC236}">
                <a16:creationId xmlns:a16="http://schemas.microsoft.com/office/drawing/2014/main" id="{606EDF0A-B488-40CE-B367-9DB5F68404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>
              <a:solidFill>
                <a:srgbClr val="000000"/>
              </a:solidFill>
            </a:endParaRPr>
          </a:p>
        </p:txBody>
      </p:sp>
      <p:pic>
        <p:nvPicPr>
          <p:cNvPr id="21510" name="Picture 7" descr="20-6">
            <a:extLst>
              <a:ext uri="{FF2B5EF4-FFF2-40B4-BE49-F238E27FC236}">
                <a16:creationId xmlns:a16="http://schemas.microsoft.com/office/drawing/2014/main" id="{6768C8E2-0CE6-466F-96DB-8B02F00B1C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r="52499"/>
          <a:stretch>
            <a:fillRect/>
          </a:stretch>
        </p:blipFill>
        <p:spPr>
          <a:xfrm>
            <a:off x="0" y="0"/>
            <a:ext cx="1082675" cy="693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1" name="Rectangle 3">
            <a:extLst>
              <a:ext uri="{FF2B5EF4-FFF2-40B4-BE49-F238E27FC236}">
                <a16:creationId xmlns:a16="http://schemas.microsoft.com/office/drawing/2014/main" id="{0F55DC68-3190-4EF7-8068-9B9573CFC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928688"/>
            <a:ext cx="8077200" cy="4329112"/>
          </a:xfrm>
        </p:spPr>
        <p:txBody>
          <a:bodyPr/>
          <a:lstStyle/>
          <a:p>
            <a:pPr algn="l">
              <a:spcAft>
                <a:spcPts val="800"/>
              </a:spcAft>
            </a:pPr>
            <a:br>
              <a:rPr lang="en-NZ" alt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br>
              <a:rPr lang="en-NZ" altLang="en-US" sz="2000" dirty="0">
                <a:latin typeface="Comic Sans MS" panose="030F0702030302020204" pitchFamily="66" charset="0"/>
              </a:rPr>
            </a:br>
            <a:br>
              <a:rPr lang="en-NZ" altLang="en-US" sz="2000" dirty="0">
                <a:latin typeface="Comic Sans MS" panose="030F0702030302020204" pitchFamily="66" charset="0"/>
              </a:rPr>
            </a:br>
            <a:r>
              <a:rPr lang="en-NZ" altLang="en-US" sz="5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Tēnā</a:t>
            </a:r>
            <a:r>
              <a:rPr lang="en-NZ" altLang="en-US" sz="5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koutou </a:t>
            </a:r>
            <a:br>
              <a:rPr lang="en-NZ" altLang="en-US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4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 mihi ana au ki…</a:t>
            </a:r>
            <a:br>
              <a:rPr lang="en-NZ" altLang="en-US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en-NZ" altLang="en-US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NZ" altLang="en-US" sz="40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Nō</a:t>
            </a:r>
            <a:r>
              <a:rPr lang="en-NZ" altLang="en-US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_____  ahau</a:t>
            </a:r>
            <a:br>
              <a:rPr lang="en-NZ" altLang="en-US" sz="4000" dirty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NZ" altLang="en-US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Ko _____ </a:t>
            </a:r>
            <a:r>
              <a:rPr lang="en-NZ" altLang="en-US" sz="40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tōku</a:t>
            </a:r>
            <a:r>
              <a:rPr lang="en-NZ" altLang="en-US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NZ" altLang="en-US" sz="4000" dirty="0" err="1">
                <a:solidFill>
                  <a:srgbClr val="008000"/>
                </a:solidFill>
                <a:latin typeface="Comic Sans MS" panose="030F0702030302020204" pitchFamily="66" charset="0"/>
              </a:rPr>
              <a:t>ingoa</a:t>
            </a:r>
            <a:br>
              <a:rPr lang="en-NZ" altLang="en-US" sz="4000" dirty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br>
              <a:rPr lang="en-NZ" altLang="en-US" sz="40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NZ" altLang="en-US" sz="4000" dirty="0">
                <a:solidFill>
                  <a:srgbClr val="00B050"/>
                </a:solidFill>
                <a:latin typeface="Comic Sans MS" panose="030F0702030302020204" pitchFamily="66" charset="0"/>
              </a:rPr>
              <a:t>(Whakatauki)</a:t>
            </a:r>
            <a:br>
              <a:rPr lang="en-NZ" alt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en-NZ" altLang="en-US" sz="4000" dirty="0">
                <a:latin typeface="Comic Sans MS" panose="030F0702030302020204" pitchFamily="66" charset="0"/>
              </a:rPr>
            </a:br>
            <a:r>
              <a:rPr lang="en-NZ" altLang="en-US" sz="4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Tēnā</a:t>
            </a:r>
            <a:r>
              <a:rPr lang="en-NZ" altLang="en-US" sz="4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koutou </a:t>
            </a:r>
            <a:r>
              <a:rPr lang="en-NZ" altLang="en-US" sz="4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katoa</a:t>
            </a:r>
            <a:br>
              <a:rPr lang="en-US" altLang="en-US" sz="4800" b="1" dirty="0">
                <a:solidFill>
                  <a:srgbClr val="00CC00"/>
                </a:solidFill>
                <a:cs typeface="Arial" panose="020B0604020202020204" pitchFamily="34" charset="0"/>
              </a:rPr>
            </a:br>
            <a:endParaRPr lang="en-US" altLang="en-US" sz="1200" b="1" dirty="0">
              <a:solidFill>
                <a:srgbClr val="00CC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036326-89E5-4B85-B374-61D85771F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"/>
            <a:ext cx="4038600" cy="1384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Extend and </a:t>
            </a:r>
            <a:r>
              <a:rPr lang="en-US" altLang="en-US" sz="2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personalise</a:t>
            </a:r>
            <a:r>
              <a:rPr lang="en-US" alt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acknowledgements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5D9CB0-8939-4D1E-B006-695B28CC1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68488"/>
            <a:ext cx="3124200" cy="2246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Share information about where you are from and who you 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9C50A-A4D7-49D8-A704-B5D2D2FDC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30700"/>
            <a:ext cx="4800600" cy="1384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Weave in a proverb that relates to the people, the place or the purpose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291B37-49CD-4A98-A4F2-3C247CF9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257925"/>
            <a:ext cx="80010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Acknowledge the group once more to finish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16648</TotalTime>
  <Words>804</Words>
  <Application>Microsoft Office PowerPoint</Application>
  <PresentationFormat>On-screen Show (4:3)</PresentationFormat>
  <Paragraphs>127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Century Gothic</vt:lpstr>
      <vt:lpstr>Comic Sans MS</vt:lpstr>
      <vt:lpstr>Default Design</vt:lpstr>
      <vt:lpstr>Mihi</vt:lpstr>
      <vt:lpstr>Mihi Formal Occasions</vt:lpstr>
      <vt:lpstr>PowerPoint Presentation</vt:lpstr>
      <vt:lpstr>PowerPoint Presentation</vt:lpstr>
      <vt:lpstr> Ranginui e tū nei Papatūānuku e takoto nei Tēnā kōrua  Te whānau  e huihui mai nei Tēnā koutou katoa </vt:lpstr>
      <vt:lpstr>PowerPoint Presentation</vt:lpstr>
      <vt:lpstr> If you are hosting then it is important to include words of welcome “Nau mai, haere mai” </vt:lpstr>
      <vt:lpstr>Mihi for starting a meeting</vt:lpstr>
      <vt:lpstr>   Tēnā koutou  E mihi ana au ki…  Nō _____  ahau Ko _____ tōku ingoa  (Whakatauki)  Tēnā koutou katoa </vt:lpstr>
      <vt:lpstr>PowerPoint Presentation</vt:lpstr>
      <vt:lpstr>Kei te mihi au ki… Ngā mihi ki… Tēnei te mihi ki… Me mihi ahau ki… </vt:lpstr>
      <vt:lpstr>Kei te mihi au ki… Ngā mihi ki… Tēnei te mihi ki… Me mihi ahau ki… </vt:lpstr>
    </vt:vector>
  </TitlesOfParts>
  <Company>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Tata</dc:creator>
  <cp:lastModifiedBy>Jan and Lara Hania</cp:lastModifiedBy>
  <cp:revision>453</cp:revision>
  <cp:lastPrinted>2019-06-03T08:38:42Z</cp:lastPrinted>
  <dcterms:created xsi:type="dcterms:W3CDTF">2013-06-03T01:30:17Z</dcterms:created>
  <dcterms:modified xsi:type="dcterms:W3CDTF">2023-11-09T09:50:09Z</dcterms:modified>
</cp:coreProperties>
</file>